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2"/>
    <p:sldId id="257" r:id="rId63"/>
    <p:sldId id="258" r:id="rId64"/>
    <p:sldId id="259" r:id="rId65"/>
    <p:sldId id="260" r:id="rId66"/>
    <p:sldId id="261" r:id="rId67"/>
    <p:sldId id="262" r:id="rId68"/>
    <p:sldId id="263" r:id="rId69"/>
    <p:sldId id="264" r:id="rId70"/>
    <p:sldId id="265" r:id="rId71"/>
    <p:sldId id="266" r:id="rId7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edgwick Ave" charset="1" panose="00000500000000000000"/>
      <p:regular r:id="rId10"/>
    </p:embeddedFont>
    <p:embeddedFont>
      <p:font typeface="Poppins" charset="1" panose="00000500000000000000"/>
      <p:regular r:id="rId11"/>
    </p:embeddedFont>
    <p:embeddedFont>
      <p:font typeface="Poppins Bold" charset="1" panose="00000800000000000000"/>
      <p:regular r:id="rId12"/>
    </p:embeddedFont>
    <p:embeddedFont>
      <p:font typeface="Poppins Italics" charset="1" panose="00000500000000000000"/>
      <p:regular r:id="rId13"/>
    </p:embeddedFont>
    <p:embeddedFont>
      <p:font typeface="Poppins Bold Italics" charset="1" panose="00000800000000000000"/>
      <p:regular r:id="rId14"/>
    </p:embeddedFont>
    <p:embeddedFont>
      <p:font typeface="Poppins Thin" charset="1" panose="00000300000000000000"/>
      <p:regular r:id="rId15"/>
    </p:embeddedFont>
    <p:embeddedFont>
      <p:font typeface="Poppins Thin Italics" charset="1" panose="00000300000000000000"/>
      <p:regular r:id="rId16"/>
    </p:embeddedFont>
    <p:embeddedFont>
      <p:font typeface="Poppins Extra-Light" charset="1" panose="00000300000000000000"/>
      <p:regular r:id="rId17"/>
    </p:embeddedFont>
    <p:embeddedFont>
      <p:font typeface="Poppins Extra-Light Italics" charset="1" panose="00000300000000000000"/>
      <p:regular r:id="rId18"/>
    </p:embeddedFont>
    <p:embeddedFont>
      <p:font typeface="Poppins Light" charset="1" panose="00000400000000000000"/>
      <p:regular r:id="rId19"/>
    </p:embeddedFont>
    <p:embeddedFont>
      <p:font typeface="Poppins Light Italics" charset="1" panose="00000400000000000000"/>
      <p:regular r:id="rId20"/>
    </p:embeddedFont>
    <p:embeddedFont>
      <p:font typeface="Poppins Medium" charset="1" panose="00000600000000000000"/>
      <p:regular r:id="rId21"/>
    </p:embeddedFont>
    <p:embeddedFont>
      <p:font typeface="Poppins Medium Italics" charset="1" panose="00000600000000000000"/>
      <p:regular r:id="rId22"/>
    </p:embeddedFont>
    <p:embeddedFont>
      <p:font typeface="Poppins Semi-Bold" charset="1" panose="00000700000000000000"/>
      <p:regular r:id="rId23"/>
    </p:embeddedFont>
    <p:embeddedFont>
      <p:font typeface="Poppins Semi-Bold Italics" charset="1" panose="00000700000000000000"/>
      <p:regular r:id="rId24"/>
    </p:embeddedFont>
    <p:embeddedFont>
      <p:font typeface="Poppins Ultra-Bold" charset="1" panose="00000900000000000000"/>
      <p:regular r:id="rId25"/>
    </p:embeddedFont>
    <p:embeddedFont>
      <p:font typeface="Poppins Ultra-Bold Italics" charset="1" panose="00000900000000000000"/>
      <p:regular r:id="rId26"/>
    </p:embeddedFont>
    <p:embeddedFont>
      <p:font typeface="Poppins Heavy" charset="1" panose="00000A00000000000000"/>
      <p:regular r:id="rId27"/>
    </p:embeddedFont>
    <p:embeddedFont>
      <p:font typeface="Poppins Heavy Italics" charset="1" panose="00000A00000000000000"/>
      <p:regular r:id="rId28"/>
    </p:embeddedFont>
    <p:embeddedFont>
      <p:font typeface="Saira" charset="1" panose="00000500000000000000"/>
      <p:regular r:id="rId29"/>
    </p:embeddedFont>
    <p:embeddedFont>
      <p:font typeface="Saira Bold" charset="1" panose="00000800000000000000"/>
      <p:regular r:id="rId30"/>
    </p:embeddedFont>
    <p:embeddedFont>
      <p:font typeface="Saira Thin" charset="1" panose="00000300000000000000"/>
      <p:regular r:id="rId31"/>
    </p:embeddedFont>
    <p:embeddedFont>
      <p:font typeface="Saira Extra-Light" charset="1" panose="00000300000000000000"/>
      <p:regular r:id="rId32"/>
    </p:embeddedFont>
    <p:embeddedFont>
      <p:font typeface="Saira Light" charset="1" panose="00000400000000000000"/>
      <p:regular r:id="rId33"/>
    </p:embeddedFont>
    <p:embeddedFont>
      <p:font typeface="Saira Medium" charset="1" panose="00000600000000000000"/>
      <p:regular r:id="rId34"/>
    </p:embeddedFont>
    <p:embeddedFont>
      <p:font typeface="Saira Semi-Bold" charset="1" panose="00000700000000000000"/>
      <p:regular r:id="rId35"/>
    </p:embeddedFont>
    <p:embeddedFont>
      <p:font typeface="Saira Ultra-Bold" charset="1" panose="00000900000000000000"/>
      <p:regular r:id="rId36"/>
    </p:embeddedFont>
    <p:embeddedFont>
      <p:font typeface="Saira Heavy" charset="1" panose="00000A00000000000000"/>
      <p:regular r:id="rId37"/>
    </p:embeddedFont>
    <p:embeddedFont>
      <p:font typeface="More Sugar" charset="1" panose="00000000000000000000"/>
      <p:regular r:id="rId38"/>
    </p:embeddedFont>
    <p:embeddedFont>
      <p:font typeface="More Sugar Thin" charset="1" panose="00000000000000000000"/>
      <p:regular r:id="rId39"/>
    </p:embeddedFont>
    <p:embeddedFont>
      <p:font typeface="IBM Plex Mono" charset="1" panose="020B0509050203000203"/>
      <p:regular r:id="rId40"/>
    </p:embeddedFont>
    <p:embeddedFont>
      <p:font typeface="IBM Plex Mono Bold" charset="1" panose="020B0809050203000203"/>
      <p:regular r:id="rId41"/>
    </p:embeddedFont>
    <p:embeddedFont>
      <p:font typeface="IBM Plex Mono Italics" charset="1" panose="020B0509050203000203"/>
      <p:regular r:id="rId42"/>
    </p:embeddedFont>
    <p:embeddedFont>
      <p:font typeface="IBM Plex Mono Bold Italics" charset="1" panose="020B0809050203000203"/>
      <p:regular r:id="rId43"/>
    </p:embeddedFont>
    <p:embeddedFont>
      <p:font typeface="IBM Plex Mono Extra-Light" charset="1" panose="020B0309050203000203"/>
      <p:regular r:id="rId44"/>
    </p:embeddedFont>
    <p:embeddedFont>
      <p:font typeface="IBM Plex Mono Extra-Light Italics" charset="1" panose="020B0309050203000203"/>
      <p:regular r:id="rId45"/>
    </p:embeddedFont>
    <p:embeddedFont>
      <p:font typeface="IBM Plex Mono Medium" charset="1" panose="020B0609050203000203"/>
      <p:regular r:id="rId46"/>
    </p:embeddedFont>
    <p:embeddedFont>
      <p:font typeface="IBM Plex Mono Medium Italics" charset="1" panose="020B0609050203000203"/>
      <p:regular r:id="rId47"/>
    </p:embeddedFont>
    <p:embeddedFont>
      <p:font typeface="Muli" charset="1" panose="00000500000000000000"/>
      <p:regular r:id="rId48"/>
    </p:embeddedFont>
    <p:embeddedFont>
      <p:font typeface="Muli Bold" charset="1" panose="00000800000000000000"/>
      <p:regular r:id="rId49"/>
    </p:embeddedFont>
    <p:embeddedFont>
      <p:font typeface="Muli Italics" charset="1" panose="00000500000000000000"/>
      <p:regular r:id="rId50"/>
    </p:embeddedFont>
    <p:embeddedFont>
      <p:font typeface="Muli Bold Italics" charset="1" panose="00000800000000000000"/>
      <p:regular r:id="rId51"/>
    </p:embeddedFont>
    <p:embeddedFont>
      <p:font typeface="Muli Extra-Light" charset="1" panose="00000300000000000000"/>
      <p:regular r:id="rId52"/>
    </p:embeddedFont>
    <p:embeddedFont>
      <p:font typeface="Muli Extra-Light Italics" charset="1" panose="00000300000000000000"/>
      <p:regular r:id="rId53"/>
    </p:embeddedFont>
    <p:embeddedFont>
      <p:font typeface="Muli Light" charset="1" panose="00000400000000000000"/>
      <p:regular r:id="rId54"/>
    </p:embeddedFont>
    <p:embeddedFont>
      <p:font typeface="Muli Light Italics" charset="1" panose="00000400000000000000"/>
      <p:regular r:id="rId55"/>
    </p:embeddedFont>
    <p:embeddedFont>
      <p:font typeface="Muli Semi-Bold" charset="1" panose="00000700000000000000"/>
      <p:regular r:id="rId56"/>
    </p:embeddedFont>
    <p:embeddedFont>
      <p:font typeface="Muli Semi-Bold Italics" charset="1" panose="00000700000000000000"/>
      <p:regular r:id="rId57"/>
    </p:embeddedFont>
    <p:embeddedFont>
      <p:font typeface="Muli Ultra-Bold" charset="1" panose="00000900000000000000"/>
      <p:regular r:id="rId58"/>
    </p:embeddedFont>
    <p:embeddedFont>
      <p:font typeface="Muli Ultra-Bold Italics" charset="1" panose="00000900000000000000"/>
      <p:regular r:id="rId59"/>
    </p:embeddedFont>
    <p:embeddedFont>
      <p:font typeface="Muli Heavy" charset="1" panose="00000A00000000000000"/>
      <p:regular r:id="rId60"/>
    </p:embeddedFont>
    <p:embeddedFont>
      <p:font typeface="Muli Heavy Italics" charset="1" panose="00000A0000000000000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slides/slide1.xml" Type="http://schemas.openxmlformats.org/officeDocument/2006/relationships/slide"/><Relationship Id="rId63" Target="slides/slide2.xml" Type="http://schemas.openxmlformats.org/officeDocument/2006/relationships/slide"/><Relationship Id="rId64" Target="slides/slide3.xml" Type="http://schemas.openxmlformats.org/officeDocument/2006/relationships/slide"/><Relationship Id="rId65" Target="slides/slide4.xml" Type="http://schemas.openxmlformats.org/officeDocument/2006/relationships/slide"/><Relationship Id="rId66" Target="slides/slide5.xml" Type="http://schemas.openxmlformats.org/officeDocument/2006/relationships/slide"/><Relationship Id="rId67" Target="slides/slide6.xml" Type="http://schemas.openxmlformats.org/officeDocument/2006/relationships/slide"/><Relationship Id="rId68" Target="slides/slide7.xml" Type="http://schemas.openxmlformats.org/officeDocument/2006/relationships/slide"/><Relationship Id="rId69" Target="slides/slide8.xml" Type="http://schemas.openxmlformats.org/officeDocument/2006/relationships/slide"/><Relationship Id="rId7" Target="fonts/font7.fntdata" Type="http://schemas.openxmlformats.org/officeDocument/2006/relationships/font"/><Relationship Id="rId70" Target="slides/slide9.xml" Type="http://schemas.openxmlformats.org/officeDocument/2006/relationships/slide"/><Relationship Id="rId71" Target="slides/slide10.xml" Type="http://schemas.openxmlformats.org/officeDocument/2006/relationships/slide"/><Relationship Id="rId72" Target="slides/slide11.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9FEFF"/>
        </a:solidFill>
      </p:bgPr>
    </p:bg>
    <p:spTree>
      <p:nvGrpSpPr>
        <p:cNvPr id="1" name=""/>
        <p:cNvGrpSpPr/>
        <p:nvPr/>
      </p:nvGrpSpPr>
      <p:grpSpPr>
        <a:xfrm>
          <a:off x="0" y="0"/>
          <a:ext cx="0" cy="0"/>
          <a:chOff x="0" y="0"/>
          <a:chExt cx="0" cy="0"/>
        </a:xfrm>
      </p:grpSpPr>
      <p:sp>
        <p:nvSpPr>
          <p:cNvPr name="Freeform 2" id="2"/>
          <p:cNvSpPr/>
          <p:nvPr/>
        </p:nvSpPr>
        <p:spPr>
          <a:xfrm flipH="false" flipV="false" rot="0">
            <a:off x="9039225" y="0"/>
            <a:ext cx="20927924" cy="10356522"/>
          </a:xfrm>
          <a:custGeom>
            <a:avLst/>
            <a:gdLst/>
            <a:ahLst/>
            <a:cxnLst/>
            <a:rect r="r" b="b" t="t" l="l"/>
            <a:pathLst>
              <a:path h="10356522" w="20927924">
                <a:moveTo>
                  <a:pt x="0" y="0"/>
                </a:moveTo>
                <a:lnTo>
                  <a:pt x="20927924" y="0"/>
                </a:lnTo>
                <a:lnTo>
                  <a:pt x="20927924" y="10356522"/>
                </a:lnTo>
                <a:lnTo>
                  <a:pt x="0" y="10356522"/>
                </a:lnTo>
                <a:lnTo>
                  <a:pt x="0" y="0"/>
                </a:lnTo>
                <a:close/>
              </a:path>
            </a:pathLst>
          </a:custGeom>
          <a:blipFill>
            <a:blip r:embed="rId2"/>
            <a:stretch>
              <a:fillRect l="-22666" t="0" r="-9550" b="0"/>
            </a:stretch>
          </a:blipFill>
        </p:spPr>
      </p:sp>
      <p:sp>
        <p:nvSpPr>
          <p:cNvPr name="Freeform 3" id="3"/>
          <p:cNvSpPr/>
          <p:nvPr/>
        </p:nvSpPr>
        <p:spPr>
          <a:xfrm flipH="false" flipV="false" rot="0">
            <a:off x="5269292" y="7040184"/>
            <a:ext cx="4300681" cy="4300681"/>
          </a:xfrm>
          <a:custGeom>
            <a:avLst/>
            <a:gdLst/>
            <a:ahLst/>
            <a:cxnLst/>
            <a:rect r="r" b="b" t="t" l="l"/>
            <a:pathLst>
              <a:path h="4300681" w="4300681">
                <a:moveTo>
                  <a:pt x="0" y="0"/>
                </a:moveTo>
                <a:lnTo>
                  <a:pt x="4300681" y="0"/>
                </a:lnTo>
                <a:lnTo>
                  <a:pt x="4300681" y="4300681"/>
                </a:lnTo>
                <a:lnTo>
                  <a:pt x="0" y="43006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984594" y="1870741"/>
            <a:ext cx="11316768" cy="5711945"/>
          </a:xfrm>
          <a:custGeom>
            <a:avLst/>
            <a:gdLst/>
            <a:ahLst/>
            <a:cxnLst/>
            <a:rect r="r" b="b" t="t" l="l"/>
            <a:pathLst>
              <a:path h="5711945" w="11316768">
                <a:moveTo>
                  <a:pt x="0" y="0"/>
                </a:moveTo>
                <a:lnTo>
                  <a:pt x="11316768" y="0"/>
                </a:lnTo>
                <a:lnTo>
                  <a:pt x="11316768" y="5711945"/>
                </a:lnTo>
                <a:lnTo>
                  <a:pt x="0" y="5711945"/>
                </a:lnTo>
                <a:lnTo>
                  <a:pt x="0" y="0"/>
                </a:lnTo>
                <a:close/>
              </a:path>
            </a:pathLst>
          </a:custGeom>
          <a:blipFill>
            <a:blip r:embed="rId5">
              <a:extLst>
                <a:ext uri="{96DAC541-7B7A-43D3-8B79-37D633B846F1}">
                  <asvg:svgBlip xmlns:asvg="http://schemas.microsoft.com/office/drawing/2016/SVG/main" r:embed="rId6"/>
                </a:ext>
              </a:extLst>
            </a:blip>
            <a:stretch>
              <a:fillRect l="0" t="-14912" r="0" b="0"/>
            </a:stretch>
          </a:blipFill>
        </p:spPr>
      </p:sp>
      <p:sp>
        <p:nvSpPr>
          <p:cNvPr name="Freeform 5" id="5"/>
          <p:cNvSpPr/>
          <p:nvPr/>
        </p:nvSpPr>
        <p:spPr>
          <a:xfrm flipH="true" flipV="false" rot="-4643606">
            <a:off x="4566270" y="923767"/>
            <a:ext cx="7718615" cy="4476797"/>
          </a:xfrm>
          <a:custGeom>
            <a:avLst/>
            <a:gdLst/>
            <a:ahLst/>
            <a:cxnLst/>
            <a:rect r="r" b="b" t="t" l="l"/>
            <a:pathLst>
              <a:path h="4476797" w="7718615">
                <a:moveTo>
                  <a:pt x="7718615" y="0"/>
                </a:moveTo>
                <a:lnTo>
                  <a:pt x="0" y="0"/>
                </a:lnTo>
                <a:lnTo>
                  <a:pt x="0" y="4476797"/>
                </a:lnTo>
                <a:lnTo>
                  <a:pt x="7718615" y="4476797"/>
                </a:lnTo>
                <a:lnTo>
                  <a:pt x="7718615"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690323" y="8312833"/>
            <a:ext cx="2531730" cy="2531730"/>
          </a:xfrm>
          <a:custGeom>
            <a:avLst/>
            <a:gdLst/>
            <a:ahLst/>
            <a:cxnLst/>
            <a:rect r="r" b="b" t="t" l="l"/>
            <a:pathLst>
              <a:path h="2531730" w="2531730">
                <a:moveTo>
                  <a:pt x="0" y="0"/>
                </a:moveTo>
                <a:lnTo>
                  <a:pt x="2531730" y="0"/>
                </a:lnTo>
                <a:lnTo>
                  <a:pt x="2531730" y="2531730"/>
                </a:lnTo>
                <a:lnTo>
                  <a:pt x="0" y="25317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5400000">
            <a:off x="5768531" y="4579201"/>
            <a:ext cx="7622913" cy="3931730"/>
          </a:xfrm>
          <a:custGeom>
            <a:avLst/>
            <a:gdLst/>
            <a:ahLst/>
            <a:cxnLst/>
            <a:rect r="r" b="b" t="t" l="l"/>
            <a:pathLst>
              <a:path h="3931730" w="7622913">
                <a:moveTo>
                  <a:pt x="0" y="0"/>
                </a:moveTo>
                <a:lnTo>
                  <a:pt x="7622914" y="0"/>
                </a:lnTo>
                <a:lnTo>
                  <a:pt x="7622914" y="3931730"/>
                </a:lnTo>
                <a:lnTo>
                  <a:pt x="0" y="3931730"/>
                </a:lnTo>
                <a:lnTo>
                  <a:pt x="0" y="0"/>
                </a:lnTo>
                <a:close/>
              </a:path>
            </a:pathLst>
          </a:custGeom>
          <a:blipFill>
            <a:blip r:embed="rId7">
              <a:extLst>
                <a:ext uri="{96DAC541-7B7A-43D3-8B79-37D633B846F1}">
                  <asvg:svgBlip xmlns:asvg="http://schemas.microsoft.com/office/drawing/2016/SVG/main" r:embed="rId8"/>
                </a:ext>
              </a:extLst>
            </a:blip>
            <a:stretch>
              <a:fillRect l="0" t="-13863" r="-1255" b="0"/>
            </a:stretch>
          </a:blipFill>
        </p:spPr>
      </p:sp>
      <p:sp>
        <p:nvSpPr>
          <p:cNvPr name="Freeform 8" id="8"/>
          <p:cNvSpPr/>
          <p:nvPr/>
        </p:nvSpPr>
        <p:spPr>
          <a:xfrm flipH="false" flipV="false" rot="0">
            <a:off x="7964699" y="3613132"/>
            <a:ext cx="806115" cy="806115"/>
          </a:xfrm>
          <a:custGeom>
            <a:avLst/>
            <a:gdLst/>
            <a:ahLst/>
            <a:cxnLst/>
            <a:rect r="r" b="b" t="t" l="l"/>
            <a:pathLst>
              <a:path h="806115" w="806115">
                <a:moveTo>
                  <a:pt x="0" y="0"/>
                </a:moveTo>
                <a:lnTo>
                  <a:pt x="806115" y="0"/>
                </a:lnTo>
                <a:lnTo>
                  <a:pt x="806115" y="806115"/>
                </a:lnTo>
                <a:lnTo>
                  <a:pt x="0" y="80611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7890153" y="2733609"/>
            <a:ext cx="535424" cy="535424"/>
          </a:xfrm>
          <a:custGeom>
            <a:avLst/>
            <a:gdLst/>
            <a:ahLst/>
            <a:cxnLst/>
            <a:rect r="r" b="b" t="t" l="l"/>
            <a:pathLst>
              <a:path h="535424" w="535424">
                <a:moveTo>
                  <a:pt x="0" y="0"/>
                </a:moveTo>
                <a:lnTo>
                  <a:pt x="535425" y="0"/>
                </a:lnTo>
                <a:lnTo>
                  <a:pt x="535425" y="535425"/>
                </a:lnTo>
                <a:lnTo>
                  <a:pt x="0" y="5354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7429275" y="4608127"/>
            <a:ext cx="535424" cy="535424"/>
          </a:xfrm>
          <a:custGeom>
            <a:avLst/>
            <a:gdLst/>
            <a:ahLst/>
            <a:cxnLst/>
            <a:rect r="r" b="b" t="t" l="l"/>
            <a:pathLst>
              <a:path h="535424" w="535424">
                <a:moveTo>
                  <a:pt x="0" y="0"/>
                </a:moveTo>
                <a:lnTo>
                  <a:pt x="535424" y="0"/>
                </a:lnTo>
                <a:lnTo>
                  <a:pt x="535424" y="535424"/>
                </a:lnTo>
                <a:lnTo>
                  <a:pt x="0" y="53542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554272" y="6848254"/>
            <a:ext cx="468431" cy="468431"/>
          </a:xfrm>
          <a:custGeom>
            <a:avLst/>
            <a:gdLst/>
            <a:ahLst/>
            <a:cxnLst/>
            <a:rect r="r" b="b" t="t" l="l"/>
            <a:pathLst>
              <a:path h="468431" w="468431">
                <a:moveTo>
                  <a:pt x="0" y="0"/>
                </a:moveTo>
                <a:lnTo>
                  <a:pt x="468431" y="0"/>
                </a:lnTo>
                <a:lnTo>
                  <a:pt x="468431" y="468432"/>
                </a:lnTo>
                <a:lnTo>
                  <a:pt x="0" y="46843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393810" y="3642188"/>
            <a:ext cx="6405381" cy="777059"/>
          </a:xfrm>
          <a:prstGeom prst="rect">
            <a:avLst/>
          </a:prstGeom>
        </p:spPr>
        <p:txBody>
          <a:bodyPr anchor="t" rtlCol="false" tIns="0" lIns="0" bIns="0" rIns="0">
            <a:spAutoFit/>
          </a:bodyPr>
          <a:lstStyle/>
          <a:p>
            <a:pPr>
              <a:lnSpc>
                <a:spcPts val="5944"/>
              </a:lnSpc>
            </a:pPr>
            <a:r>
              <a:rPr lang="en-US" sz="4953">
                <a:solidFill>
                  <a:srgbClr val="000000"/>
                </a:solidFill>
                <a:latin typeface="Poppins Medium"/>
              </a:rPr>
              <a:t>PRJ301</a:t>
            </a:r>
          </a:p>
        </p:txBody>
      </p:sp>
      <p:sp>
        <p:nvSpPr>
          <p:cNvPr name="TextBox 13" id="13"/>
          <p:cNvSpPr txBox="true"/>
          <p:nvPr/>
        </p:nvSpPr>
        <p:spPr>
          <a:xfrm rot="0">
            <a:off x="279712" y="1063517"/>
            <a:ext cx="6519480" cy="1310977"/>
          </a:xfrm>
          <a:prstGeom prst="rect">
            <a:avLst/>
          </a:prstGeom>
        </p:spPr>
        <p:txBody>
          <a:bodyPr anchor="t" rtlCol="false" tIns="0" lIns="0" bIns="0" rIns="0">
            <a:spAutoFit/>
          </a:bodyPr>
          <a:lstStyle/>
          <a:p>
            <a:pPr>
              <a:lnSpc>
                <a:spcPts val="9804"/>
              </a:lnSpc>
              <a:spcBef>
                <a:spcPct val="0"/>
              </a:spcBef>
            </a:pPr>
            <a:r>
              <a:rPr lang="en-US" sz="8170">
                <a:solidFill>
                  <a:srgbClr val="22856F"/>
                </a:solidFill>
                <a:latin typeface="Poppins"/>
              </a:rPr>
              <a:t>ASSIGNMENT</a:t>
            </a:r>
          </a:p>
        </p:txBody>
      </p:sp>
      <p:sp>
        <p:nvSpPr>
          <p:cNvPr name="TextBox 14" id="14"/>
          <p:cNvSpPr txBox="true"/>
          <p:nvPr/>
        </p:nvSpPr>
        <p:spPr>
          <a:xfrm rot="0">
            <a:off x="392354" y="2189033"/>
            <a:ext cx="4396877" cy="1324917"/>
          </a:xfrm>
          <a:prstGeom prst="rect">
            <a:avLst/>
          </a:prstGeom>
        </p:spPr>
        <p:txBody>
          <a:bodyPr anchor="t" rtlCol="false" tIns="0" lIns="0" bIns="0" rIns="0">
            <a:spAutoFit/>
          </a:bodyPr>
          <a:lstStyle/>
          <a:p>
            <a:pPr>
              <a:lnSpc>
                <a:spcPts val="9804"/>
              </a:lnSpc>
              <a:spcBef>
                <a:spcPct val="0"/>
              </a:spcBef>
            </a:pPr>
            <a:r>
              <a:rPr lang="en-US" sz="8170">
                <a:solidFill>
                  <a:srgbClr val="222222"/>
                </a:solidFill>
                <a:latin typeface="Poppins Ultra-Bold"/>
              </a:rPr>
              <a:t>Report</a:t>
            </a:r>
          </a:p>
        </p:txBody>
      </p:sp>
      <p:sp>
        <p:nvSpPr>
          <p:cNvPr name="TextBox 15" id="15"/>
          <p:cNvSpPr txBox="true"/>
          <p:nvPr/>
        </p:nvSpPr>
        <p:spPr>
          <a:xfrm rot="0">
            <a:off x="554272" y="5328131"/>
            <a:ext cx="5790896" cy="569986"/>
          </a:xfrm>
          <a:prstGeom prst="rect">
            <a:avLst/>
          </a:prstGeom>
        </p:spPr>
        <p:txBody>
          <a:bodyPr anchor="t" rtlCol="false" tIns="0" lIns="0" bIns="0" rIns="0">
            <a:spAutoFit/>
          </a:bodyPr>
          <a:lstStyle/>
          <a:p>
            <a:pPr>
              <a:lnSpc>
                <a:spcPts val="4208"/>
              </a:lnSpc>
              <a:spcBef>
                <a:spcPct val="0"/>
              </a:spcBef>
            </a:pPr>
            <a:r>
              <a:rPr lang="en-US" sz="3506">
                <a:solidFill>
                  <a:srgbClr val="222222"/>
                </a:solidFill>
                <a:latin typeface="Poppins Medium"/>
              </a:rPr>
              <a:t>TOPIC: PET HOTEL</a:t>
            </a:r>
          </a:p>
        </p:txBody>
      </p:sp>
      <p:sp>
        <p:nvSpPr>
          <p:cNvPr name="TextBox 16" id="16"/>
          <p:cNvSpPr txBox="true"/>
          <p:nvPr/>
        </p:nvSpPr>
        <p:spPr>
          <a:xfrm rot="0">
            <a:off x="1119882" y="6916477"/>
            <a:ext cx="5225286" cy="942975"/>
          </a:xfrm>
          <a:prstGeom prst="rect">
            <a:avLst/>
          </a:prstGeom>
        </p:spPr>
        <p:txBody>
          <a:bodyPr anchor="t" rtlCol="false" tIns="0" lIns="0" bIns="0" rIns="0">
            <a:spAutoFit/>
          </a:bodyPr>
          <a:lstStyle/>
          <a:p>
            <a:pPr>
              <a:lnSpc>
                <a:spcPts val="2507"/>
              </a:lnSpc>
            </a:pPr>
            <a:r>
              <a:rPr lang="en-US" sz="2089">
                <a:solidFill>
                  <a:srgbClr val="222222"/>
                </a:solidFill>
                <a:latin typeface="Saira Medium"/>
              </a:rPr>
              <a:t>Teacher:  Thân Thị Ngọc Vân</a:t>
            </a:r>
          </a:p>
          <a:p>
            <a:pPr>
              <a:lnSpc>
                <a:spcPts val="2507"/>
              </a:lnSpc>
            </a:pPr>
          </a:p>
          <a:p>
            <a:pPr>
              <a:lnSpc>
                <a:spcPts val="2507"/>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14044" y="0"/>
            <a:ext cx="5273029" cy="13307328"/>
          </a:xfrm>
          <a:custGeom>
            <a:avLst/>
            <a:gdLst/>
            <a:ahLst/>
            <a:cxnLst/>
            <a:rect r="r" b="b" t="t" l="l"/>
            <a:pathLst>
              <a:path h="13307328" w="5273029">
                <a:moveTo>
                  <a:pt x="0" y="0"/>
                </a:moveTo>
                <a:lnTo>
                  <a:pt x="5273029" y="0"/>
                </a:lnTo>
                <a:lnTo>
                  <a:pt x="5273029" y="13307328"/>
                </a:lnTo>
                <a:lnTo>
                  <a:pt x="0" y="13307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21502" y="523875"/>
            <a:ext cx="11090549" cy="447675"/>
          </a:xfrm>
          <a:prstGeom prst="rect">
            <a:avLst/>
          </a:prstGeom>
        </p:spPr>
        <p:txBody>
          <a:bodyPr anchor="t" rtlCol="false" tIns="0" lIns="0" bIns="0" rIns="0">
            <a:spAutoFit/>
          </a:bodyPr>
          <a:lstStyle/>
          <a:p>
            <a:pPr>
              <a:lnSpc>
                <a:spcPts val="3474"/>
              </a:lnSpc>
              <a:spcBef>
                <a:spcPct val="0"/>
              </a:spcBef>
            </a:pPr>
            <a:r>
              <a:rPr lang="en-US" sz="2895" u="sng">
                <a:solidFill>
                  <a:srgbClr val="000000"/>
                </a:solidFill>
                <a:latin typeface="Arimo"/>
              </a:rPr>
              <a:t>6 </a:t>
            </a:r>
            <a:r>
              <a:rPr lang="en-US" sz="2895" u="sng">
                <a:solidFill>
                  <a:srgbClr val="000000"/>
                </a:solidFill>
                <a:latin typeface="Arimo"/>
              </a:rPr>
              <a:t>Tổng kết</a:t>
            </a:r>
          </a:p>
        </p:txBody>
      </p:sp>
      <p:graphicFrame>
        <p:nvGraphicFramePr>
          <p:cNvPr name="Table 4" id="4"/>
          <p:cNvGraphicFramePr>
            <a:graphicFrameLocks noGrp="true"/>
          </p:cNvGraphicFramePr>
          <p:nvPr/>
        </p:nvGraphicFramePr>
        <p:xfrm>
          <a:off x="176121" y="1143000"/>
          <a:ext cx="15745666" cy="8001000"/>
        </p:xfrm>
        <a:graphic>
          <a:graphicData uri="http://schemas.openxmlformats.org/drawingml/2006/table">
            <a:tbl>
              <a:tblPr/>
              <a:tblGrid>
                <a:gridCol w="7972811"/>
                <a:gridCol w="7772855"/>
              </a:tblGrid>
              <a:tr h="8001000">
                <a:tc>
                  <a:txBody>
                    <a:bodyPr anchor="t" rtlCol="false"/>
                    <a:lstStyle/>
                    <a:p>
                      <a:pPr algn="l">
                        <a:lnSpc>
                          <a:spcPts val="2785"/>
                        </a:lnSpc>
                        <a:defRPr/>
                      </a:pPr>
                      <a:r>
                        <a:rPr lang="en-US" sz="1989">
                          <a:solidFill>
                            <a:srgbClr val="000000"/>
                          </a:solidFill>
                          <a:latin typeface="Poppins Bold"/>
                        </a:rPr>
                        <a:t>Những điểm đã đạt được:</a:t>
                      </a:r>
                      <a:endParaRPr lang="en-US" sz="1100"/>
                    </a:p>
                    <a:p>
                      <a:pPr marL="429576" indent="-214788" lvl="1">
                        <a:lnSpc>
                          <a:spcPts val="2785"/>
                        </a:lnSpc>
                        <a:buAutoNum type="arabicPeriod" startAt="1"/>
                      </a:pPr>
                      <a:r>
                        <a:rPr lang="en-US" sz="1989">
                          <a:solidFill>
                            <a:srgbClr val="000000"/>
                          </a:solidFill>
                          <a:latin typeface="Poppins Bold"/>
                        </a:rPr>
                        <a:t>Đăng ký và quản lý tài khoản k</a:t>
                      </a:r>
                      <a:r>
                        <a:rPr lang="en-US" sz="1989">
                          <a:solidFill>
                            <a:srgbClr val="000000"/>
                          </a:solidFill>
                          <a:latin typeface="Poppins Bold"/>
                        </a:rPr>
                        <a:t>hách hàng:</a:t>
                      </a:r>
                      <a:r>
                        <a:rPr lang="en-US" sz="1989">
                          <a:solidFill>
                            <a:srgbClr val="000000"/>
                          </a:solidFill>
                          <a:latin typeface="Poppins"/>
                        </a:rPr>
                        <a:t> Website đã cung cấp khả năng đăng ký tài khoản cho khách hàng và quản lý thông tin cá nhân của họ.</a:t>
                      </a:r>
                    </a:p>
                    <a:p>
                      <a:pPr marL="429576" indent="-214788" lvl="1">
                        <a:lnSpc>
                          <a:spcPts val="2785"/>
                        </a:lnSpc>
                        <a:buAutoNum type="arabicPeriod" startAt="1"/>
                      </a:pPr>
                      <a:r>
                        <a:rPr lang="en-US" sz="1989">
                          <a:solidFill>
                            <a:srgbClr val="000000"/>
                          </a:solidFill>
                          <a:latin typeface="Poppins Bold"/>
                        </a:rPr>
                        <a:t>Quản lý thú cưng:</a:t>
                      </a:r>
                      <a:r>
                        <a:rPr lang="en-US" sz="1989">
                          <a:solidFill>
                            <a:srgbClr val="000000"/>
                          </a:solidFill>
                          <a:latin typeface="Poppins"/>
                        </a:rPr>
                        <a:t> Người dùng có thể thêm, xem, cập nhật và vô hiệu hóa thông tin về thú cưng của họ.</a:t>
                      </a:r>
                    </a:p>
                    <a:p>
                      <a:pPr marL="429576" indent="-214788" lvl="1">
                        <a:lnSpc>
                          <a:spcPts val="2785"/>
                        </a:lnSpc>
                        <a:buAutoNum type="arabicPeriod" startAt="1"/>
                      </a:pPr>
                      <a:r>
                        <a:rPr lang="en-US" sz="1989">
                          <a:solidFill>
                            <a:srgbClr val="000000"/>
                          </a:solidFill>
                          <a:latin typeface="Poppins Bold"/>
                        </a:rPr>
                        <a:t>Đặt phòng và quản lý lịch đặt phòng:</a:t>
                      </a:r>
                      <a:r>
                        <a:rPr lang="en-US" sz="1989">
                          <a:solidFill>
                            <a:srgbClr val="000000"/>
                          </a:solidFill>
                          <a:latin typeface="Poppins"/>
                        </a:rPr>
                        <a:t> Khách hàng có thể đặt phòng cho thú cưng của mình và xem lịch sử đặt phòng. Admin có thể quản lý lịch đặt phòng, bao gồm cập nhật trạng thái của các đơn đặt phòng.</a:t>
                      </a:r>
                    </a:p>
                    <a:p>
                      <a:pPr marL="429576" indent="-214788" lvl="1">
                        <a:lnSpc>
                          <a:spcPts val="2785"/>
                        </a:lnSpc>
                        <a:buAutoNum type="arabicPeriod" startAt="1"/>
                      </a:pPr>
                      <a:r>
                        <a:rPr lang="en-US" sz="1989">
                          <a:solidFill>
                            <a:srgbClr val="000000"/>
                          </a:solidFill>
                          <a:latin typeface="Poppins Bold"/>
                        </a:rPr>
                        <a:t>Q</a:t>
                      </a:r>
                      <a:r>
                        <a:rPr lang="en-US" sz="1989">
                          <a:solidFill>
                            <a:srgbClr val="000000"/>
                          </a:solidFill>
                          <a:latin typeface="Poppins Bold"/>
                        </a:rPr>
                        <a:t>uản lý dịch vụ: </a:t>
                      </a:r>
                      <a:r>
                        <a:rPr lang="en-US" sz="1989">
                          <a:solidFill>
                            <a:srgbClr val="000000"/>
                          </a:solidFill>
                          <a:latin typeface="Poppins"/>
                        </a:rPr>
                        <a:t>Admin có thể quản lý danh sách các dịch vụ, bao gồm tạo mới, cập nhật hoặc vô hiệu hóa chúng.</a:t>
                      </a:r>
                    </a:p>
                    <a:p>
                      <a:pPr marL="429576" indent="-214788" lvl="1">
                        <a:lnSpc>
                          <a:spcPts val="2785"/>
                        </a:lnSpc>
                        <a:buAutoNum type="arabicPeriod" startAt="1"/>
                      </a:pPr>
                      <a:r>
                        <a:rPr lang="en-US" sz="1989">
                          <a:solidFill>
                            <a:srgbClr val="000000"/>
                          </a:solidFill>
                          <a:latin typeface="Poppins Bold"/>
                        </a:rPr>
                        <a:t>Quản lý khách hàng:</a:t>
                      </a:r>
                      <a:r>
                        <a:rPr lang="en-US" sz="1989">
                          <a:solidFill>
                            <a:srgbClr val="000000"/>
                          </a:solidFill>
                          <a:latin typeface="Poppins"/>
                        </a:rPr>
                        <a:t> Admin có khả năng tìm kiếm, xem thông tin chi tiết và quản lý tài khoản khách hàng, bao gồm việc chặn hoặc mở chặn tài khoản.</a:t>
                      </a:r>
                    </a:p>
                    <a:p>
                      <a:pPr marL="429576" indent="-214788" lvl="1">
                        <a:lnSpc>
                          <a:spcPts val="2785"/>
                        </a:lnSpc>
                        <a:buAutoNum type="arabicPeriod" startAt="1"/>
                      </a:pPr>
                      <a:r>
                        <a:rPr lang="en-US" sz="1989">
                          <a:solidFill>
                            <a:srgbClr val="000000"/>
                          </a:solidFill>
                          <a:latin typeface="Poppins Bold"/>
                        </a:rPr>
                        <a:t>Gửi phản hồi và quản lý phản hồi:</a:t>
                      </a:r>
                      <a:r>
                        <a:rPr lang="en-US" sz="1989">
                          <a:solidFill>
                            <a:srgbClr val="000000"/>
                          </a:solidFill>
                          <a:latin typeface="Poppins"/>
                        </a:rPr>
                        <a:t> Khách hàng có thể gửi phản hồi về trung tâm và admin có khả năng xem và quản lý các phản hồi từ khách hàng.</a:t>
                      </a:r>
                    </a:p>
                    <a:p>
                      <a:pPr>
                        <a:lnSpc>
                          <a:spcPts val="2785"/>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785"/>
                        </a:lnSpc>
                        <a:defRPr/>
                      </a:pPr>
                      <a:r>
                        <a:rPr lang="en-US" sz="1989">
                          <a:solidFill>
                            <a:srgbClr val="000000"/>
                          </a:solidFill>
                          <a:latin typeface="Poppins Semi-Bold"/>
                        </a:rPr>
                        <a:t>Hướ</a:t>
                      </a:r>
                      <a:r>
                        <a:rPr lang="en-US" sz="1989">
                          <a:solidFill>
                            <a:srgbClr val="000000"/>
                          </a:solidFill>
                          <a:latin typeface="Poppins Semi-Bold"/>
                        </a:rPr>
                        <a:t>ng phát triển:</a:t>
                      </a:r>
                      <a:endParaRPr lang="en-US" sz="1100"/>
                    </a:p>
                    <a:p>
                      <a:pPr marL="429576" indent="-214788" lvl="1">
                        <a:lnSpc>
                          <a:spcPts val="2785"/>
                        </a:lnSpc>
                        <a:buAutoNum type="arabicPeriod" startAt="1"/>
                      </a:pPr>
                      <a:r>
                        <a:rPr lang="en-US" sz="1989">
                          <a:solidFill>
                            <a:srgbClr val="000000"/>
                          </a:solidFill>
                          <a:latin typeface="Poppins Bold"/>
                        </a:rPr>
                        <a:t>Tích hợp thanh toán trực tuyến: </a:t>
                      </a:r>
                      <a:r>
                        <a:rPr lang="en-US" sz="1989">
                          <a:solidFill>
                            <a:srgbClr val="000000"/>
                          </a:solidFill>
                          <a:latin typeface="Poppins"/>
                        </a:rPr>
                        <a:t>Bổ sung tính năng thanh toán trực tuyến sẽ tăng tính tiện lợi cho khách hàng và tăng cơ hội kinh doanh cho trung tâm.</a:t>
                      </a:r>
                    </a:p>
                    <a:p>
                      <a:pPr marL="429576" indent="-214788" lvl="1">
                        <a:lnSpc>
                          <a:spcPts val="2785"/>
                        </a:lnSpc>
                        <a:buAutoNum type="arabicPeriod" startAt="1"/>
                      </a:pPr>
                      <a:r>
                        <a:rPr lang="en-US" sz="1989">
                          <a:solidFill>
                            <a:srgbClr val="000000"/>
                          </a:solidFill>
                          <a:latin typeface="Poppins Bold"/>
                        </a:rPr>
                        <a:t>Tíc</a:t>
                      </a:r>
                      <a:r>
                        <a:rPr lang="en-US" sz="1989">
                          <a:solidFill>
                            <a:srgbClr val="000000"/>
                          </a:solidFill>
                          <a:latin typeface="Poppins Bold"/>
                        </a:rPr>
                        <a:t>h hợp hệ thống đánh giá và đánh giá phản hồi:</a:t>
                      </a:r>
                      <a:r>
                        <a:rPr lang="en-US" sz="1989">
                          <a:solidFill>
                            <a:srgbClr val="000000"/>
                          </a:solidFill>
                          <a:latin typeface="Poppins"/>
                        </a:rPr>
                        <a:t> Tính năng này sẽ giúp khách hàng đánh giá dịch vụ và trải nghiệm của họ, đồng thời cung cấp thông tin quan trọng cho trung tâm để cải thiện chất lượng dịch vụ.</a:t>
                      </a:r>
                    </a:p>
                    <a:p>
                      <a:pPr marL="429576" indent="-214788" lvl="1">
                        <a:lnSpc>
                          <a:spcPts val="2785"/>
                        </a:lnSpc>
                        <a:buAutoNum type="arabicPeriod" startAt="1"/>
                      </a:pPr>
                      <a:r>
                        <a:rPr lang="en-US" sz="1989">
                          <a:solidFill>
                            <a:srgbClr val="000000"/>
                          </a:solidFill>
                          <a:latin typeface="Poppins Bold"/>
                        </a:rPr>
                        <a:t>Tích</a:t>
                      </a:r>
                      <a:r>
                        <a:rPr lang="en-US" sz="1989">
                          <a:solidFill>
                            <a:srgbClr val="000000"/>
                          </a:solidFill>
                          <a:latin typeface="Poppins Bold"/>
                        </a:rPr>
                        <a:t> hợp thông báo và lịch nhắc:</a:t>
                      </a:r>
                      <a:r>
                        <a:rPr lang="en-US" sz="1989">
                          <a:solidFill>
                            <a:srgbClr val="000000"/>
                          </a:solidFill>
                          <a:latin typeface="Poppins"/>
                        </a:rPr>
                        <a:t> Thêm tính năng thông báo và lịch nhắc sẽ giúp nhắc nhở khách hàng về các sự kiện quan trọng như lịch đặt phòng, hẹn gặp của thú cưng, v.v.</a:t>
                      </a:r>
                    </a:p>
                    <a:p>
                      <a:pPr marL="429576" indent="-214788" lvl="1">
                        <a:lnSpc>
                          <a:spcPts val="2785"/>
                        </a:lnSpc>
                        <a:buAutoNum type="arabicPeriod" startAt="1"/>
                      </a:pPr>
                      <a:r>
                        <a:rPr lang="en-US" sz="1989">
                          <a:solidFill>
                            <a:srgbClr val="000000"/>
                          </a:solidFill>
                          <a:latin typeface="Poppins Bold"/>
                        </a:rPr>
                        <a:t>Tối ưu hóa trải nghiệm người dùng:</a:t>
                      </a:r>
                      <a:r>
                        <a:rPr lang="en-US" sz="1989">
                          <a:solidFill>
                            <a:srgbClr val="000000"/>
                          </a:solidFill>
                          <a:latin typeface="Poppins"/>
                        </a:rPr>
                        <a:t> Tích hợp các yếu tố như giao diện người dùng thân thiện, tốc độ tải trang nhanh và tính tương tác cao sẽ giúp cải thiện trải nghiệm người dùng trên website.</a:t>
                      </a:r>
                    </a:p>
                    <a:p>
                      <a:pPr marL="429576" indent="-214788" lvl="1">
                        <a:lnSpc>
                          <a:spcPts val="2785"/>
                        </a:lnSpc>
                        <a:buAutoNum type="arabicPeriod" startAt="1"/>
                      </a:pPr>
                      <a:r>
                        <a:rPr lang="en-US" sz="1989">
                          <a:solidFill>
                            <a:srgbClr val="000000"/>
                          </a:solidFill>
                          <a:latin typeface="Poppins Bold"/>
                        </a:rPr>
                        <a:t>Mở rộng phạm vi dịch vụ:</a:t>
                      </a:r>
                      <a:r>
                        <a:rPr lang="en-US" sz="1989">
                          <a:solidFill>
                            <a:srgbClr val="000000"/>
                          </a:solidFill>
                          <a:latin typeface="Poppins"/>
                        </a:rPr>
                        <a:t> Cân nhắc mở rộng phạm vi dịch vụ bằng cách thêm các tính năng mới như chăm sóc y tế cho thú cưng, dịch vụ điều trị, v.v.</a:t>
                      </a:r>
                    </a:p>
                    <a:p>
                      <a:pPr>
                        <a:lnSpc>
                          <a:spcPts val="2785"/>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1.xml><?xml version="1.0" encoding="utf-8"?>
<p:sld xmlns:p="http://schemas.openxmlformats.org/presentationml/2006/main" xmlns:a="http://schemas.openxmlformats.org/drawingml/2006/main">
  <p:cSld>
    <p:bg>
      <p:bgPr>
        <a:solidFill>
          <a:srgbClr val="333718"/>
        </a:solidFill>
      </p:bgPr>
    </p:bg>
    <p:spTree>
      <p:nvGrpSpPr>
        <p:cNvPr id="1" name=""/>
        <p:cNvGrpSpPr/>
        <p:nvPr/>
      </p:nvGrpSpPr>
      <p:grpSpPr>
        <a:xfrm>
          <a:off x="0" y="0"/>
          <a:ext cx="0" cy="0"/>
          <a:chOff x="0" y="0"/>
          <a:chExt cx="0" cy="0"/>
        </a:xfrm>
      </p:grpSpPr>
      <p:grpSp>
        <p:nvGrpSpPr>
          <p:cNvPr name="Group 2" id="2"/>
          <p:cNvGrpSpPr/>
          <p:nvPr/>
        </p:nvGrpSpPr>
        <p:grpSpPr>
          <a:xfrm rot="0">
            <a:off x="-351327" y="1028700"/>
            <a:ext cx="18990654" cy="8229600"/>
            <a:chOff x="0" y="0"/>
            <a:chExt cx="4812197" cy="2085366"/>
          </a:xfrm>
        </p:grpSpPr>
        <p:sp>
          <p:nvSpPr>
            <p:cNvPr name="Freeform 3" id="3"/>
            <p:cNvSpPr/>
            <p:nvPr/>
          </p:nvSpPr>
          <p:spPr>
            <a:xfrm flipH="false" flipV="false" rot="0">
              <a:off x="0" y="0"/>
              <a:ext cx="4812197" cy="2085366"/>
            </a:xfrm>
            <a:custGeom>
              <a:avLst/>
              <a:gdLst/>
              <a:ahLst/>
              <a:cxnLst/>
              <a:rect r="r" b="b" t="t" l="l"/>
              <a:pathLst>
                <a:path h="2085366" w="4812197">
                  <a:moveTo>
                    <a:pt x="0" y="0"/>
                  </a:moveTo>
                  <a:lnTo>
                    <a:pt x="4812197" y="0"/>
                  </a:lnTo>
                  <a:lnTo>
                    <a:pt x="4812197" y="2085366"/>
                  </a:lnTo>
                  <a:lnTo>
                    <a:pt x="0" y="2085366"/>
                  </a:lnTo>
                  <a:close/>
                </a:path>
              </a:pathLst>
            </a:custGeom>
            <a:solidFill>
              <a:srgbClr val="FDFCF8"/>
            </a:solidFill>
            <a:ln cap="sq">
              <a:noFill/>
              <a:prstDash val="solid"/>
              <a:miter/>
            </a:ln>
          </p:spPr>
        </p:sp>
        <p:sp>
          <p:nvSpPr>
            <p:cNvPr name="TextBox 4" id="4"/>
            <p:cNvSpPr txBox="true"/>
            <p:nvPr/>
          </p:nvSpPr>
          <p:spPr>
            <a:xfrm>
              <a:off x="0" y="-47625"/>
              <a:ext cx="4812197" cy="2132991"/>
            </a:xfrm>
            <a:prstGeom prst="rect">
              <a:avLst/>
            </a:prstGeom>
          </p:spPr>
          <p:txBody>
            <a:bodyPr anchor="ctr" rtlCol="false" tIns="50800" lIns="50800" bIns="50800" rIns="50800"/>
            <a:lstStyle/>
            <a:p>
              <a:pPr algn="ctr">
                <a:lnSpc>
                  <a:spcPts val="3465"/>
                </a:lnSpc>
              </a:pPr>
            </a:p>
          </p:txBody>
        </p:sp>
      </p:grpSp>
      <p:grpSp>
        <p:nvGrpSpPr>
          <p:cNvPr name="Group 5" id="5"/>
          <p:cNvGrpSpPr/>
          <p:nvPr/>
        </p:nvGrpSpPr>
        <p:grpSpPr>
          <a:xfrm rot="-5400000">
            <a:off x="-19511" y="-499278"/>
            <a:ext cx="6516251" cy="1863993"/>
            <a:chOff x="0" y="0"/>
            <a:chExt cx="1420715" cy="406400"/>
          </a:xfrm>
        </p:grpSpPr>
        <p:sp>
          <p:nvSpPr>
            <p:cNvPr name="Freeform 6" id="6"/>
            <p:cNvSpPr/>
            <p:nvPr/>
          </p:nvSpPr>
          <p:spPr>
            <a:xfrm flipH="false" flipV="false" rot="0">
              <a:off x="0" y="0"/>
              <a:ext cx="1420716" cy="406400"/>
            </a:xfrm>
            <a:custGeom>
              <a:avLst/>
              <a:gdLst/>
              <a:ahLst/>
              <a:cxnLst/>
              <a:rect r="r" b="b" t="t" l="l"/>
              <a:pathLst>
                <a:path h="406400" w="1420716">
                  <a:moveTo>
                    <a:pt x="0" y="0"/>
                  </a:moveTo>
                  <a:lnTo>
                    <a:pt x="1217516" y="0"/>
                  </a:lnTo>
                  <a:lnTo>
                    <a:pt x="1420716" y="203200"/>
                  </a:lnTo>
                  <a:lnTo>
                    <a:pt x="1217516" y="406400"/>
                  </a:lnTo>
                  <a:lnTo>
                    <a:pt x="0" y="406400"/>
                  </a:lnTo>
                  <a:lnTo>
                    <a:pt x="203200" y="203200"/>
                  </a:lnTo>
                  <a:lnTo>
                    <a:pt x="0" y="0"/>
                  </a:lnTo>
                  <a:close/>
                </a:path>
              </a:pathLst>
            </a:custGeom>
            <a:solidFill>
              <a:srgbClr val="D4D0A2"/>
            </a:solidFill>
          </p:spPr>
        </p:sp>
        <p:sp>
          <p:nvSpPr>
            <p:cNvPr name="TextBox 7" id="7"/>
            <p:cNvSpPr txBox="true"/>
            <p:nvPr/>
          </p:nvSpPr>
          <p:spPr>
            <a:xfrm>
              <a:off x="177800" y="-28575"/>
              <a:ext cx="1166715" cy="434975"/>
            </a:xfrm>
            <a:prstGeom prst="rect">
              <a:avLst/>
            </a:prstGeom>
          </p:spPr>
          <p:txBody>
            <a:bodyPr anchor="ctr" rtlCol="false" tIns="50800" lIns="50800" bIns="50800" rIns="50800"/>
            <a:lstStyle/>
            <a:p>
              <a:pPr algn="ctr">
                <a:lnSpc>
                  <a:spcPts val="2507"/>
                </a:lnSpc>
              </a:pPr>
            </a:p>
          </p:txBody>
        </p:sp>
      </p:grpSp>
      <p:grpSp>
        <p:nvGrpSpPr>
          <p:cNvPr name="Group 8" id="8"/>
          <p:cNvGrpSpPr/>
          <p:nvPr/>
        </p:nvGrpSpPr>
        <p:grpSpPr>
          <a:xfrm rot="-5400000">
            <a:off x="308501" y="-281323"/>
            <a:ext cx="5860228" cy="1676336"/>
            <a:chOff x="0" y="0"/>
            <a:chExt cx="1420715" cy="406400"/>
          </a:xfrm>
        </p:grpSpPr>
        <p:sp>
          <p:nvSpPr>
            <p:cNvPr name="Freeform 9" id="9"/>
            <p:cNvSpPr/>
            <p:nvPr/>
          </p:nvSpPr>
          <p:spPr>
            <a:xfrm flipH="false" flipV="false" rot="0">
              <a:off x="0" y="0"/>
              <a:ext cx="1420716" cy="406400"/>
            </a:xfrm>
            <a:custGeom>
              <a:avLst/>
              <a:gdLst/>
              <a:ahLst/>
              <a:cxnLst/>
              <a:rect r="r" b="b" t="t" l="l"/>
              <a:pathLst>
                <a:path h="406400" w="1420716">
                  <a:moveTo>
                    <a:pt x="0" y="0"/>
                  </a:moveTo>
                  <a:lnTo>
                    <a:pt x="1217516" y="0"/>
                  </a:lnTo>
                  <a:lnTo>
                    <a:pt x="1420716" y="203200"/>
                  </a:lnTo>
                  <a:lnTo>
                    <a:pt x="1217516" y="406400"/>
                  </a:lnTo>
                  <a:lnTo>
                    <a:pt x="0" y="406400"/>
                  </a:lnTo>
                  <a:lnTo>
                    <a:pt x="203200" y="203200"/>
                  </a:lnTo>
                  <a:lnTo>
                    <a:pt x="0" y="0"/>
                  </a:lnTo>
                  <a:close/>
                </a:path>
              </a:pathLst>
            </a:custGeom>
            <a:solidFill>
              <a:srgbClr val="BDB990"/>
            </a:solidFill>
          </p:spPr>
        </p:sp>
        <p:sp>
          <p:nvSpPr>
            <p:cNvPr name="TextBox 10" id="10"/>
            <p:cNvSpPr txBox="true"/>
            <p:nvPr/>
          </p:nvSpPr>
          <p:spPr>
            <a:xfrm>
              <a:off x="177800" y="-28575"/>
              <a:ext cx="1166715" cy="434975"/>
            </a:xfrm>
            <a:prstGeom prst="rect">
              <a:avLst/>
            </a:prstGeom>
          </p:spPr>
          <p:txBody>
            <a:bodyPr anchor="ctr" rtlCol="false" tIns="50800" lIns="50800" bIns="50800" rIns="50800"/>
            <a:lstStyle/>
            <a:p>
              <a:pPr algn="ctr">
                <a:lnSpc>
                  <a:spcPts val="2507"/>
                </a:lnSpc>
              </a:pPr>
            </a:p>
          </p:txBody>
        </p:sp>
      </p:grpSp>
      <p:sp>
        <p:nvSpPr>
          <p:cNvPr name="TextBox 11" id="11"/>
          <p:cNvSpPr txBox="true"/>
          <p:nvPr/>
        </p:nvSpPr>
        <p:spPr>
          <a:xfrm rot="0">
            <a:off x="3238614" y="2493396"/>
            <a:ext cx="11810771" cy="685800"/>
          </a:xfrm>
          <a:prstGeom prst="rect">
            <a:avLst/>
          </a:prstGeom>
        </p:spPr>
        <p:txBody>
          <a:bodyPr anchor="t" rtlCol="false" tIns="0" lIns="0" bIns="0" rIns="0">
            <a:spAutoFit/>
          </a:bodyPr>
          <a:lstStyle/>
          <a:p>
            <a:pPr algn="ctr">
              <a:lnSpc>
                <a:spcPts val="5338"/>
              </a:lnSpc>
              <a:spcBef>
                <a:spcPct val="0"/>
              </a:spcBef>
            </a:pPr>
            <a:r>
              <a:rPr lang="en-US" sz="4448">
                <a:solidFill>
                  <a:srgbClr val="000000"/>
                </a:solidFill>
                <a:latin typeface="Sedgwick Ave"/>
              </a:rPr>
              <a:t>LỜI CẢM ƠN</a:t>
            </a:r>
          </a:p>
        </p:txBody>
      </p:sp>
      <p:sp>
        <p:nvSpPr>
          <p:cNvPr name="TextBox 12" id="12"/>
          <p:cNvSpPr txBox="true"/>
          <p:nvPr/>
        </p:nvSpPr>
        <p:spPr>
          <a:xfrm rot="0">
            <a:off x="3267189" y="3662269"/>
            <a:ext cx="12916497" cy="3872342"/>
          </a:xfrm>
          <a:prstGeom prst="rect">
            <a:avLst/>
          </a:prstGeom>
        </p:spPr>
        <p:txBody>
          <a:bodyPr anchor="t" rtlCol="false" tIns="0" lIns="0" bIns="0" rIns="0">
            <a:spAutoFit/>
          </a:bodyPr>
          <a:lstStyle/>
          <a:p>
            <a:pPr>
              <a:lnSpc>
                <a:spcPts val="3397"/>
              </a:lnSpc>
            </a:pPr>
            <a:r>
              <a:rPr lang="en-US" sz="2178">
                <a:solidFill>
                  <a:srgbClr val="000000"/>
                </a:solidFill>
                <a:latin typeface="Muli"/>
              </a:rPr>
              <a:t>Trước khi kết thúc, chúng tôi muốn bày tỏ lòng biết ơn sâu sắc tới cô và các bạn đã chú ý lắng nghe cũng như nêu ý kiến về phần trình bày này.</a:t>
            </a:r>
          </a:p>
          <a:p>
            <a:pPr>
              <a:lnSpc>
                <a:spcPts val="3553"/>
              </a:lnSpc>
            </a:pPr>
            <a:r>
              <a:rPr lang="en-US" sz="2278">
                <a:solidFill>
                  <a:srgbClr val="000000"/>
                </a:solidFill>
                <a:latin typeface="Muli"/>
              </a:rPr>
              <a:t>Đặc biệt cảm ơn cô </a:t>
            </a:r>
            <a:r>
              <a:rPr lang="en-US" sz="2278">
                <a:solidFill>
                  <a:srgbClr val="000000"/>
                </a:solidFill>
                <a:latin typeface="Muli Bold"/>
              </a:rPr>
              <a:t>Vân xinh đẹp</a:t>
            </a:r>
            <a:r>
              <a:rPr lang="en-US" sz="2278">
                <a:solidFill>
                  <a:srgbClr val="000000"/>
                </a:solidFill>
                <a:latin typeface="Muli"/>
              </a:rPr>
              <a:t>, người đã hướng dẫn và sự cống hiến không ngừng nghỉ Để bọn em đã hoàn thiện được bài đồ án này.</a:t>
            </a:r>
          </a:p>
          <a:p>
            <a:pPr>
              <a:lnSpc>
                <a:spcPts val="3397"/>
              </a:lnSpc>
            </a:pPr>
          </a:p>
          <a:p>
            <a:pPr>
              <a:lnSpc>
                <a:spcPts val="3397"/>
              </a:lnSpc>
            </a:pPr>
            <a:r>
              <a:rPr lang="en-US" sz="2178">
                <a:solidFill>
                  <a:srgbClr val="000000"/>
                </a:solidFill>
                <a:latin typeface="Muli"/>
              </a:rPr>
              <a:t>Tuy nhiên do thời gian có hạn cùng với nhiều nguyên nhân khác, mặc dù 2 tụi em đã cố gắng nỗ lực hết mình xong đồ án của bọn em vẫn còn nhiều thiếu xót và hạn chế.</a:t>
            </a:r>
          </a:p>
          <a:p>
            <a:pPr>
              <a:lnSpc>
                <a:spcPts val="3397"/>
              </a:lnSpc>
            </a:pPr>
          </a:p>
          <a:p>
            <a:pPr>
              <a:lnSpc>
                <a:spcPts val="3397"/>
              </a:lnSpc>
            </a:pPr>
            <a:r>
              <a:rPr lang="en-US" sz="2178">
                <a:solidFill>
                  <a:srgbClr val="000000"/>
                </a:solidFill>
                <a:latin typeface="Muli"/>
              </a:rPr>
              <a:t>Em rất mong nhận được sự thông cảm và sự chỉ bảo của Cô cùng các bạn.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09093" y="823610"/>
          <a:ext cx="12222995" cy="8874208"/>
        </p:xfrm>
        <a:graphic>
          <a:graphicData uri="http://schemas.openxmlformats.org/drawingml/2006/table">
            <a:tbl>
              <a:tblPr/>
              <a:tblGrid>
                <a:gridCol w="3708044"/>
                <a:gridCol w="8514950"/>
              </a:tblGrid>
              <a:tr h="918343">
                <a:tc>
                  <a:txBody>
                    <a:bodyPr anchor="t" rtlCol="false"/>
                    <a:lstStyle/>
                    <a:p>
                      <a:pPr algn="ctr">
                        <a:lnSpc>
                          <a:spcPts val="2785"/>
                        </a:lnSpc>
                        <a:defRPr/>
                      </a:pPr>
                      <a:r>
                        <a:rPr lang="en-US" sz="1989">
                          <a:solidFill>
                            <a:srgbClr val="000000"/>
                          </a:solidFill>
                          <a:latin typeface="Poppins"/>
                        </a:rPr>
                        <a:t>Họ và tên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5"/>
                        </a:lnSpc>
                        <a:defRPr/>
                      </a:pPr>
                      <a:r>
                        <a:rPr lang="en-US" sz="1989">
                          <a:solidFill>
                            <a:srgbClr val="000000"/>
                          </a:solidFill>
                          <a:latin typeface="Poppins"/>
                        </a:rPr>
                        <a:t>Thực hiện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103844">
                <a:tc>
                  <a:txBody>
                    <a:bodyPr anchor="t" rtlCol="false"/>
                    <a:lstStyle/>
                    <a:p>
                      <a:pPr algn="ctr">
                        <a:lnSpc>
                          <a:spcPts val="2785"/>
                        </a:lnSpc>
                        <a:defRPr/>
                      </a:pPr>
                      <a:r>
                        <a:rPr lang="en-US" sz="1989">
                          <a:solidFill>
                            <a:srgbClr val="000000"/>
                          </a:solidFill>
                          <a:latin typeface="Poppins"/>
                        </a:rPr>
                        <a:t>Trần Huy Hanh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785"/>
                        </a:lnSpc>
                        <a:defRPr/>
                      </a:pPr>
                      <a:r>
                        <a:rPr lang="en-US" sz="1989">
                          <a:solidFill>
                            <a:srgbClr val="000000"/>
                          </a:solidFill>
                          <a:latin typeface="Poppins"/>
                        </a:rPr>
                        <a:t>User:  </a:t>
                      </a:r>
                      <a:endParaRPr lang="en-US" sz="1100"/>
                    </a:p>
                    <a:p>
                      <a:pPr>
                        <a:lnSpc>
                          <a:spcPts val="2785"/>
                        </a:lnSpc>
                      </a:pPr>
                      <a:r>
                        <a:rPr lang="en-US" sz="1989">
                          <a:solidFill>
                            <a:srgbClr val="000000"/>
                          </a:solidFill>
                          <a:latin typeface="Poppins"/>
                        </a:rPr>
                        <a:t>+ CRUD:  booking history</a:t>
                      </a:r>
                    </a:p>
                    <a:p>
                      <a:pPr>
                        <a:lnSpc>
                          <a:spcPts val="2785"/>
                        </a:lnSpc>
                      </a:pPr>
                      <a:r>
                        <a:rPr lang="en-US" sz="1989">
                          <a:solidFill>
                            <a:srgbClr val="000000"/>
                          </a:solidFill>
                          <a:latin typeface="Poppins"/>
                        </a:rPr>
                        <a:t>+ Edit personal information</a:t>
                      </a:r>
                    </a:p>
                    <a:p>
                      <a:pPr>
                        <a:lnSpc>
                          <a:spcPts val="2785"/>
                        </a:lnSpc>
                      </a:pPr>
                      <a:r>
                        <a:rPr lang="en-US" sz="1989">
                          <a:solidFill>
                            <a:srgbClr val="000000"/>
                          </a:solidFill>
                          <a:latin typeface="Poppins"/>
                        </a:rPr>
                        <a:t>+ User view, search view, web design, login, pagination home</a:t>
                      </a:r>
                    </a:p>
                    <a:p>
                      <a:pPr>
                        <a:lnSpc>
                          <a:spcPts val="2785"/>
                        </a:lnSpc>
                      </a:pPr>
                      <a:r>
                        <a:rPr lang="en-US" sz="1989">
                          <a:solidFill>
                            <a:srgbClr val="000000"/>
                          </a:solidFill>
                          <a:latin typeface="Poppins"/>
                        </a:rPr>
                        <a:t>Admin:</a:t>
                      </a:r>
                    </a:p>
                    <a:p>
                      <a:pPr>
                        <a:lnSpc>
                          <a:spcPts val="2785"/>
                        </a:lnSpc>
                      </a:pPr>
                      <a:r>
                        <a:rPr lang="en-US" sz="1989">
                          <a:solidFill>
                            <a:srgbClr val="000000"/>
                          </a:solidFill>
                          <a:latin typeface="Poppins"/>
                        </a:rPr>
                        <a:t>+ CRUD: Manage customer booking schedules</a:t>
                      </a:r>
                    </a:p>
                    <a:p>
                      <a:pPr>
                        <a:lnSpc>
                          <a:spcPts val="2785"/>
                        </a:lnSpc>
                      </a:pPr>
                      <a:r>
                        <a:rPr lang="en-US" sz="1989">
                          <a:solidFill>
                            <a:srgbClr val="000000"/>
                          </a:solidFill>
                          <a:latin typeface="Poppins"/>
                        </a:rPr>
                        <a:t>+ CRUD: Manage customer accounts, account booking schedules, account's pet</a:t>
                      </a:r>
                    </a:p>
                    <a:p>
                      <a:pPr>
                        <a:lnSpc>
                          <a:spcPts val="2785"/>
                        </a:lnSpc>
                      </a:pPr>
                      <a:r>
                        <a:rPr lang="en-US" sz="1989">
                          <a:solidFill>
                            <a:srgbClr val="000000"/>
                          </a:solidFill>
                          <a:latin typeface="Poppins"/>
                        </a:rPr>
                        <a:t>+ Report statistic: Monthly revenue, used during the month, </a:t>
                      </a:r>
                    </a:p>
                    <a:p>
                      <a:pPr>
                        <a:lnSpc>
                          <a:spcPts val="2785"/>
                        </a:lnSpc>
                      </a:pPr>
                      <a:r>
                        <a:rPr lang="en-US" sz="1989">
                          <a:solidFill>
                            <a:srgbClr val="000000"/>
                          </a:solidFill>
                          <a:latin typeface="Poppins"/>
                        </a:rPr>
                        <a:t>search booking history</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852021">
                <a:tc>
                  <a:txBody>
                    <a:bodyPr anchor="t" rtlCol="false"/>
                    <a:lstStyle/>
                    <a:p>
                      <a:pPr algn="ctr">
                        <a:lnSpc>
                          <a:spcPts val="2785"/>
                        </a:lnSpc>
                        <a:defRPr/>
                      </a:pPr>
                      <a:r>
                        <a:rPr lang="en-US" sz="1989">
                          <a:solidFill>
                            <a:srgbClr val="000000"/>
                          </a:solidFill>
                          <a:latin typeface="Poppins"/>
                        </a:rPr>
                        <a:t>Nguyễn Hoàng Nhựt Tân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785"/>
                        </a:lnSpc>
                        <a:defRPr/>
                      </a:pPr>
                      <a:r>
                        <a:rPr lang="en-US" sz="1989">
                          <a:solidFill>
                            <a:srgbClr val="000000"/>
                          </a:solidFill>
                          <a:latin typeface="Poppins"/>
                        </a:rPr>
                        <a:t>User:</a:t>
                      </a:r>
                      <a:r>
                        <a:rPr lang="en-US" sz="1989">
                          <a:solidFill>
                            <a:srgbClr val="000000"/>
                          </a:solidFill>
                          <a:latin typeface="Poppins"/>
                        </a:rPr>
                        <a:t> Manager Pet</a:t>
                      </a:r>
                      <a:endParaRPr lang="en-US" sz="1100"/>
                    </a:p>
                    <a:p>
                      <a:pPr>
                        <a:lnSpc>
                          <a:spcPts val="2785"/>
                        </a:lnSpc>
                      </a:pPr>
                      <a:r>
                        <a:rPr lang="en-US" sz="1989">
                          <a:solidFill>
                            <a:srgbClr val="000000"/>
                          </a:solidFill>
                          <a:latin typeface="Poppins"/>
                        </a:rPr>
                        <a:t>+ CRUD: edit, delete</a:t>
                      </a:r>
                    </a:p>
                    <a:p>
                      <a:pPr>
                        <a:lnSpc>
                          <a:spcPts val="2785"/>
                        </a:lnSpc>
                      </a:pPr>
                      <a:r>
                        <a:rPr lang="en-US" sz="1989">
                          <a:solidFill>
                            <a:srgbClr val="000000"/>
                          </a:solidFill>
                          <a:latin typeface="Poppins"/>
                        </a:rPr>
                        <a:t>+ Change account password</a:t>
                      </a:r>
                    </a:p>
                    <a:p>
                      <a:pPr>
                        <a:lnSpc>
                          <a:spcPts val="2785"/>
                        </a:lnSpc>
                      </a:pPr>
                      <a:r>
                        <a:rPr lang="en-US" sz="1989">
                          <a:solidFill>
                            <a:srgbClr val="000000"/>
                          </a:solidFill>
                          <a:latin typeface="Poppins"/>
                        </a:rPr>
                        <a:t>+ View feedback, write feedback user, register</a:t>
                      </a:r>
                    </a:p>
                    <a:p>
                      <a:pPr>
                        <a:lnSpc>
                          <a:spcPts val="2785"/>
                        </a:lnSpc>
                      </a:pPr>
                      <a:r>
                        <a:rPr lang="en-US" sz="1989">
                          <a:solidFill>
                            <a:srgbClr val="000000"/>
                          </a:solidFill>
                          <a:latin typeface="Poppins"/>
                        </a:rPr>
                        <a:t>Admin: manage Cage , manage Pet</a:t>
                      </a:r>
                    </a:p>
                    <a:p>
                      <a:pPr>
                        <a:lnSpc>
                          <a:spcPts val="2785"/>
                        </a:lnSpc>
                      </a:pPr>
                      <a:r>
                        <a:rPr lang="en-US" sz="1989">
                          <a:solidFill>
                            <a:srgbClr val="000000"/>
                          </a:solidFill>
                          <a:latin typeface="Poppins"/>
                        </a:rPr>
                        <a:t>-Manage Pet:</a:t>
                      </a:r>
                    </a:p>
                    <a:p>
                      <a:pPr>
                        <a:lnSpc>
                          <a:spcPts val="2785"/>
                        </a:lnSpc>
                      </a:pPr>
                      <a:r>
                        <a:rPr lang="en-US" sz="1989">
                          <a:solidFill>
                            <a:srgbClr val="000000"/>
                          </a:solidFill>
                          <a:latin typeface="Poppins"/>
                        </a:rPr>
                        <a:t>+ Edit Pet, Delete Pet, pagination Pet</a:t>
                      </a:r>
                    </a:p>
                    <a:p>
                      <a:pPr>
                        <a:lnSpc>
                          <a:spcPts val="2785"/>
                        </a:lnSpc>
                      </a:pPr>
                      <a:r>
                        <a:rPr lang="en-US" sz="1989">
                          <a:solidFill>
                            <a:srgbClr val="000000"/>
                          </a:solidFill>
                          <a:latin typeface="Poppins"/>
                        </a:rPr>
                        <a:t>-Manage Cage:</a:t>
                      </a:r>
                    </a:p>
                    <a:p>
                      <a:pPr>
                        <a:lnSpc>
                          <a:spcPts val="2785"/>
                        </a:lnSpc>
                      </a:pPr>
                      <a:r>
                        <a:rPr lang="en-US" sz="1989">
                          <a:solidFill>
                            <a:srgbClr val="000000"/>
                          </a:solidFill>
                          <a:latin typeface="Poppins"/>
                        </a:rPr>
                        <a:t>+Edit, Delete, Search, Add</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2707056" y="299771"/>
            <a:ext cx="4957064" cy="523839"/>
          </a:xfrm>
          <a:prstGeom prst="rect">
            <a:avLst/>
          </a:prstGeom>
        </p:spPr>
        <p:txBody>
          <a:bodyPr anchor="t" rtlCol="false" tIns="0" lIns="0" bIns="0" rIns="0">
            <a:spAutoFit/>
          </a:bodyPr>
          <a:lstStyle/>
          <a:p>
            <a:pPr algn="ctr">
              <a:lnSpc>
                <a:spcPts val="4034"/>
              </a:lnSpc>
              <a:spcBef>
                <a:spcPct val="0"/>
              </a:spcBef>
            </a:pPr>
            <a:r>
              <a:rPr lang="en-US" sz="3361">
                <a:solidFill>
                  <a:srgbClr val="000000"/>
                </a:solidFill>
                <a:latin typeface="Arimo Bold Italics"/>
              </a:rPr>
              <a:t>THÀNH VIÊN THAM GIA </a:t>
            </a:r>
          </a:p>
        </p:txBody>
      </p:sp>
      <p:sp>
        <p:nvSpPr>
          <p:cNvPr name="Freeform 4" id="4"/>
          <p:cNvSpPr/>
          <p:nvPr/>
        </p:nvSpPr>
        <p:spPr>
          <a:xfrm flipH="false" flipV="false" rot="0">
            <a:off x="13914044" y="0"/>
            <a:ext cx="5273029" cy="13307328"/>
          </a:xfrm>
          <a:custGeom>
            <a:avLst/>
            <a:gdLst/>
            <a:ahLst/>
            <a:cxnLst/>
            <a:rect r="r" b="b" t="t" l="l"/>
            <a:pathLst>
              <a:path h="13307328" w="5273029">
                <a:moveTo>
                  <a:pt x="0" y="0"/>
                </a:moveTo>
                <a:lnTo>
                  <a:pt x="5273029" y="0"/>
                </a:lnTo>
                <a:lnTo>
                  <a:pt x="5273029" y="13307328"/>
                </a:lnTo>
                <a:lnTo>
                  <a:pt x="0" y="13307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14044" y="0"/>
            <a:ext cx="5273029" cy="13307328"/>
          </a:xfrm>
          <a:custGeom>
            <a:avLst/>
            <a:gdLst/>
            <a:ahLst/>
            <a:cxnLst/>
            <a:rect r="r" b="b" t="t" l="l"/>
            <a:pathLst>
              <a:path h="13307328" w="5273029">
                <a:moveTo>
                  <a:pt x="0" y="0"/>
                </a:moveTo>
                <a:lnTo>
                  <a:pt x="5273029" y="0"/>
                </a:lnTo>
                <a:lnTo>
                  <a:pt x="5273029" y="13307328"/>
                </a:lnTo>
                <a:lnTo>
                  <a:pt x="0" y="13307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71" y="1009650"/>
            <a:ext cx="1968103" cy="523875"/>
          </a:xfrm>
          <a:prstGeom prst="rect">
            <a:avLst/>
          </a:prstGeom>
        </p:spPr>
        <p:txBody>
          <a:bodyPr anchor="t" rtlCol="false" tIns="0" lIns="0" bIns="0" rIns="0">
            <a:spAutoFit/>
          </a:bodyPr>
          <a:lstStyle/>
          <a:p>
            <a:pPr algn="ctr">
              <a:lnSpc>
                <a:spcPts val="4034"/>
              </a:lnSpc>
              <a:spcBef>
                <a:spcPct val="0"/>
              </a:spcBef>
            </a:pPr>
            <a:r>
              <a:rPr lang="en-US" sz="3361" u="sng">
                <a:solidFill>
                  <a:srgbClr val="000000"/>
                </a:solidFill>
                <a:latin typeface="Arimo Bold Italics"/>
              </a:rPr>
              <a:t>Nội dung </a:t>
            </a:r>
          </a:p>
        </p:txBody>
      </p:sp>
      <p:sp>
        <p:nvSpPr>
          <p:cNvPr name="TextBox 4" id="4"/>
          <p:cNvSpPr txBox="true"/>
          <p:nvPr/>
        </p:nvSpPr>
        <p:spPr>
          <a:xfrm rot="0">
            <a:off x="1472309" y="2214570"/>
            <a:ext cx="10806025" cy="2571841"/>
          </a:xfrm>
          <a:prstGeom prst="rect">
            <a:avLst/>
          </a:prstGeom>
        </p:spPr>
        <p:txBody>
          <a:bodyPr anchor="t" rtlCol="false" tIns="0" lIns="0" bIns="0" rIns="0">
            <a:spAutoFit/>
          </a:bodyPr>
          <a:lstStyle/>
          <a:p>
            <a:pPr marL="609081" indent="-304541" lvl="1">
              <a:lnSpc>
                <a:spcPts val="3385"/>
              </a:lnSpc>
              <a:buAutoNum type="arabicPeriod" startAt="1"/>
            </a:pPr>
            <a:r>
              <a:rPr lang="en-US" sz="2821">
                <a:solidFill>
                  <a:srgbClr val="000000"/>
                </a:solidFill>
                <a:latin typeface="Arimo"/>
              </a:rPr>
              <a:t> Đề tài,mục đích và yêu cầu đề bài</a:t>
            </a:r>
          </a:p>
          <a:p>
            <a:pPr marL="609081" indent="-304541" lvl="1">
              <a:lnSpc>
                <a:spcPts val="3385"/>
              </a:lnSpc>
              <a:buAutoNum type="arabicPeriod" startAt="1"/>
            </a:pPr>
            <a:r>
              <a:rPr lang="en-US" sz="2821">
                <a:solidFill>
                  <a:srgbClr val="000000"/>
                </a:solidFill>
                <a:latin typeface="Arimo"/>
              </a:rPr>
              <a:t> Cơ sở dữ liệu</a:t>
            </a:r>
          </a:p>
          <a:p>
            <a:pPr marL="609081" indent="-304541" lvl="1">
              <a:lnSpc>
                <a:spcPts val="3385"/>
              </a:lnSpc>
              <a:buAutoNum type="arabicPeriod" startAt="1"/>
            </a:pPr>
            <a:r>
              <a:rPr lang="en-US" sz="2821">
                <a:solidFill>
                  <a:srgbClr val="000000"/>
                </a:solidFill>
                <a:latin typeface="Arimo"/>
              </a:rPr>
              <a:t> Công cụ thực hiện </a:t>
            </a:r>
          </a:p>
          <a:p>
            <a:pPr marL="609081" indent="-304541" lvl="1">
              <a:lnSpc>
                <a:spcPts val="3385"/>
              </a:lnSpc>
              <a:buAutoNum type="arabicPeriod" startAt="1"/>
            </a:pPr>
            <a:r>
              <a:rPr lang="en-US" sz="2821">
                <a:solidFill>
                  <a:srgbClr val="000000"/>
                </a:solidFill>
                <a:latin typeface="Arimo"/>
              </a:rPr>
              <a:t> Kết quả thực hiện</a:t>
            </a:r>
          </a:p>
          <a:p>
            <a:pPr marL="609081" indent="-304541" lvl="1">
              <a:lnSpc>
                <a:spcPts val="3385"/>
              </a:lnSpc>
              <a:buAutoNum type="arabicPeriod" startAt="1"/>
            </a:pPr>
            <a:r>
              <a:rPr lang="en-US" sz="2821">
                <a:solidFill>
                  <a:srgbClr val="000000"/>
                </a:solidFill>
                <a:latin typeface="Arimo"/>
              </a:rPr>
              <a:t> Xem chương trình</a:t>
            </a:r>
          </a:p>
          <a:p>
            <a:pPr marL="609081" indent="-304541" lvl="1">
              <a:lnSpc>
                <a:spcPts val="3385"/>
              </a:lnSpc>
              <a:spcBef>
                <a:spcPct val="0"/>
              </a:spcBef>
              <a:buAutoNum type="arabicPeriod" startAt="1"/>
            </a:pPr>
            <a:r>
              <a:rPr lang="en-US" sz="2821">
                <a:solidFill>
                  <a:srgbClr val="000000"/>
                </a:solidFill>
                <a:latin typeface="Arimo"/>
              </a:rPr>
              <a:t> Tổng kết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14044" y="0"/>
            <a:ext cx="5273029" cy="13307328"/>
          </a:xfrm>
          <a:custGeom>
            <a:avLst/>
            <a:gdLst/>
            <a:ahLst/>
            <a:cxnLst/>
            <a:rect r="r" b="b" t="t" l="l"/>
            <a:pathLst>
              <a:path h="13307328" w="5273029">
                <a:moveTo>
                  <a:pt x="0" y="0"/>
                </a:moveTo>
                <a:lnTo>
                  <a:pt x="5273029" y="0"/>
                </a:lnTo>
                <a:lnTo>
                  <a:pt x="5273029" y="13307328"/>
                </a:lnTo>
                <a:lnTo>
                  <a:pt x="0" y="13307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21502" y="1019175"/>
            <a:ext cx="11090549" cy="447675"/>
          </a:xfrm>
          <a:prstGeom prst="rect">
            <a:avLst/>
          </a:prstGeom>
        </p:spPr>
        <p:txBody>
          <a:bodyPr anchor="t" rtlCol="false" tIns="0" lIns="0" bIns="0" rIns="0">
            <a:spAutoFit/>
          </a:bodyPr>
          <a:lstStyle/>
          <a:p>
            <a:pPr>
              <a:lnSpc>
                <a:spcPts val="3474"/>
              </a:lnSpc>
              <a:spcBef>
                <a:spcPct val="0"/>
              </a:spcBef>
            </a:pPr>
            <a:r>
              <a:rPr lang="en-US" sz="2895" u="sng">
                <a:solidFill>
                  <a:srgbClr val="000000"/>
                </a:solidFill>
                <a:latin typeface="Arimo"/>
              </a:rPr>
              <a:t>1 </a:t>
            </a:r>
            <a:r>
              <a:rPr lang="en-US" sz="2895" u="sng">
                <a:solidFill>
                  <a:srgbClr val="000000"/>
                </a:solidFill>
                <a:latin typeface="Arimo"/>
              </a:rPr>
              <a:t>Đề tài,mục đích và yêu cầu đề bài</a:t>
            </a:r>
          </a:p>
        </p:txBody>
      </p:sp>
      <p:sp>
        <p:nvSpPr>
          <p:cNvPr name="TextBox 4" id="4"/>
          <p:cNvSpPr txBox="true"/>
          <p:nvPr/>
        </p:nvSpPr>
        <p:spPr>
          <a:xfrm rot="0">
            <a:off x="1763010" y="1843088"/>
            <a:ext cx="14761980" cy="7277100"/>
          </a:xfrm>
          <a:prstGeom prst="rect">
            <a:avLst/>
          </a:prstGeom>
        </p:spPr>
        <p:txBody>
          <a:bodyPr anchor="t" rtlCol="false" tIns="0" lIns="0" bIns="0" rIns="0">
            <a:spAutoFit/>
          </a:bodyPr>
          <a:lstStyle/>
          <a:p>
            <a:pPr>
              <a:lnSpc>
                <a:spcPts val="2627"/>
              </a:lnSpc>
            </a:pPr>
            <a:r>
              <a:rPr lang="en-US" sz="2189">
                <a:solidFill>
                  <a:srgbClr val="000000"/>
                </a:solidFill>
                <a:latin typeface="IBM Plex Mono Bold"/>
              </a:rPr>
              <a:t>Đề tài :</a:t>
            </a:r>
          </a:p>
          <a:p>
            <a:pPr>
              <a:lnSpc>
                <a:spcPts val="2627"/>
              </a:lnSpc>
            </a:pPr>
            <a:r>
              <a:rPr lang="en-US" sz="2189">
                <a:solidFill>
                  <a:srgbClr val="000000"/>
                </a:solidFill>
                <a:latin typeface="IBM Plex Mono"/>
              </a:rPr>
              <a:t> - Xây dựng website hỗ trợ một số chức năng của trung tâm thú cưng.</a:t>
            </a:r>
          </a:p>
          <a:p>
            <a:pPr>
              <a:lnSpc>
                <a:spcPts val="2627"/>
              </a:lnSpc>
            </a:pPr>
          </a:p>
          <a:p>
            <a:pPr>
              <a:lnSpc>
                <a:spcPts val="2627"/>
              </a:lnSpc>
            </a:pPr>
            <a:r>
              <a:rPr lang="en-US" sz="2189">
                <a:solidFill>
                  <a:srgbClr val="000000"/>
                </a:solidFill>
                <a:latin typeface="IBM Plex Mono Bold"/>
              </a:rPr>
              <a:t>Mục đích: </a:t>
            </a:r>
          </a:p>
          <a:p>
            <a:pPr>
              <a:lnSpc>
                <a:spcPts val="2627"/>
              </a:lnSpc>
            </a:pPr>
            <a:r>
              <a:rPr lang="en-US" sz="2189">
                <a:solidFill>
                  <a:srgbClr val="000000"/>
                </a:solidFill>
                <a:latin typeface="IBM Plex Mono"/>
              </a:rPr>
              <a:t> - Thực hành kỹ năng phát triển web</a:t>
            </a:r>
          </a:p>
          <a:p>
            <a:pPr>
              <a:lnSpc>
                <a:spcPts val="2627"/>
              </a:lnSpc>
            </a:pPr>
            <a:r>
              <a:rPr lang="en-US" sz="2189">
                <a:solidFill>
                  <a:srgbClr val="000000"/>
                </a:solidFill>
                <a:latin typeface="IBM Plex Mono"/>
              </a:rPr>
              <a:t> - Áp dụng kiến thức từ môn học</a:t>
            </a:r>
          </a:p>
          <a:p>
            <a:pPr>
              <a:lnSpc>
                <a:spcPts val="2627"/>
              </a:lnSpc>
            </a:pPr>
            <a:r>
              <a:rPr lang="en-US" sz="2189">
                <a:solidFill>
                  <a:srgbClr val="000000"/>
                </a:solidFill>
                <a:latin typeface="IBM Plex Mono"/>
              </a:rPr>
              <a:t> - Quản lý dữ liệu và tương tác người dùng</a:t>
            </a:r>
          </a:p>
          <a:p>
            <a:pPr>
              <a:lnSpc>
                <a:spcPts val="2627"/>
              </a:lnSpc>
            </a:pPr>
          </a:p>
          <a:p>
            <a:pPr>
              <a:lnSpc>
                <a:spcPts val="2627"/>
              </a:lnSpc>
            </a:pPr>
            <a:r>
              <a:rPr lang="en-US" sz="2189">
                <a:solidFill>
                  <a:srgbClr val="000000"/>
                </a:solidFill>
                <a:latin typeface="IBM Plex Mono Bold"/>
              </a:rPr>
              <a:t>Yêu cầu đề bài:</a:t>
            </a:r>
          </a:p>
          <a:p>
            <a:pPr>
              <a:lnSpc>
                <a:spcPts val="2627"/>
              </a:lnSpc>
            </a:pPr>
          </a:p>
          <a:p>
            <a:pPr>
              <a:lnSpc>
                <a:spcPts val="2627"/>
              </a:lnSpc>
            </a:pPr>
            <a:r>
              <a:rPr lang="en-US" sz="2189">
                <a:solidFill>
                  <a:srgbClr val="000000"/>
                </a:solidFill>
                <a:latin typeface="IBM Plex Mono Bold Italics"/>
              </a:rPr>
              <a:t>     Khách hàng:</a:t>
            </a:r>
          </a:p>
          <a:p>
            <a:pPr>
              <a:lnSpc>
                <a:spcPts val="2627"/>
              </a:lnSpc>
            </a:pPr>
          </a:p>
          <a:p>
            <a:pPr marL="472755" indent="-236377" lvl="1">
              <a:lnSpc>
                <a:spcPts val="2627"/>
              </a:lnSpc>
              <a:buAutoNum type="arabicPeriod" startAt="1"/>
            </a:pPr>
            <a:r>
              <a:rPr lang="en-US" sz="2189">
                <a:solidFill>
                  <a:srgbClr val="000000"/>
                </a:solidFill>
                <a:latin typeface="IBM Plex Mono"/>
              </a:rPr>
              <a:t>Xem các dịch vụ cung cấp bởi trung tâm.</a:t>
            </a:r>
          </a:p>
          <a:p>
            <a:pPr marL="472755" indent="-236377" lvl="1">
              <a:lnSpc>
                <a:spcPts val="2627"/>
              </a:lnSpc>
              <a:buAutoNum type="arabicPeriod" startAt="1"/>
            </a:pPr>
            <a:r>
              <a:rPr lang="en-US" sz="2189">
                <a:solidFill>
                  <a:srgbClr val="000000"/>
                </a:solidFill>
                <a:latin typeface="IBM Plex Mono"/>
              </a:rPr>
              <a:t>Đăng ký tài khoản và thêm thú cưng vào hệ thống.</a:t>
            </a:r>
          </a:p>
          <a:p>
            <a:pPr marL="472755" indent="-236377" lvl="1">
              <a:lnSpc>
                <a:spcPts val="2627"/>
              </a:lnSpc>
              <a:buAutoNum type="arabicPeriod" startAt="1"/>
            </a:pPr>
            <a:r>
              <a:rPr lang="en-US" sz="2189">
                <a:solidFill>
                  <a:srgbClr val="000000"/>
                </a:solidFill>
                <a:latin typeface="IBM Plex Mono"/>
              </a:rPr>
              <a:t>Sau khi đăng nhập, khách hàng có thể đặt phòng cho thú cưng của mình.</a:t>
            </a:r>
          </a:p>
          <a:p>
            <a:pPr marL="472755" indent="-236377" lvl="1">
              <a:lnSpc>
                <a:spcPts val="2627"/>
              </a:lnSpc>
              <a:buAutoNum type="arabicPeriod" startAt="1"/>
            </a:pPr>
            <a:r>
              <a:rPr lang="en-US" sz="2189">
                <a:solidFill>
                  <a:srgbClr val="000000"/>
                </a:solidFill>
                <a:latin typeface="IBM Plex Mono"/>
              </a:rPr>
              <a:t>Sau khi đăng nhập, khách hàng có thể hủy đặt phòng.</a:t>
            </a:r>
          </a:p>
          <a:p>
            <a:pPr marL="472755" indent="-236377" lvl="1">
              <a:lnSpc>
                <a:spcPts val="2627"/>
              </a:lnSpc>
              <a:buAutoNum type="arabicPeriod" startAt="1"/>
            </a:pPr>
            <a:r>
              <a:rPr lang="en-US" sz="2189">
                <a:solidFill>
                  <a:srgbClr val="000000"/>
                </a:solidFill>
                <a:latin typeface="IBM Plex Mono"/>
              </a:rPr>
              <a:t>Sau khi đăng nhập, khách hàng có thể xem lịch sử đặt phòng.</a:t>
            </a:r>
          </a:p>
          <a:p>
            <a:pPr marL="472755" indent="-236377" lvl="1">
              <a:lnSpc>
                <a:spcPts val="2627"/>
              </a:lnSpc>
              <a:buAutoNum type="arabicPeriod" startAt="1"/>
            </a:pPr>
            <a:r>
              <a:rPr lang="en-US" sz="2189">
                <a:solidFill>
                  <a:srgbClr val="000000"/>
                </a:solidFill>
                <a:latin typeface="IBM Plex Mono"/>
              </a:rPr>
              <a:t>Gửi phản hồi về trung tâm.</a:t>
            </a:r>
          </a:p>
          <a:p>
            <a:pPr marL="472755" indent="-236377" lvl="1">
              <a:lnSpc>
                <a:spcPts val="2627"/>
              </a:lnSpc>
              <a:buAutoNum type="arabicPeriod" startAt="1"/>
            </a:pPr>
            <a:r>
              <a:rPr lang="en-US" sz="2189">
                <a:solidFill>
                  <a:srgbClr val="000000"/>
                </a:solidFill>
                <a:latin typeface="IBM Plex Mono"/>
              </a:rPr>
              <a:t>Quản lý thú cưng: thêm, xem, cập nhật, vô hiệu hóa.</a:t>
            </a:r>
          </a:p>
          <a:p>
            <a:pPr>
              <a:lnSpc>
                <a:spcPts val="2507"/>
              </a:lnSpc>
            </a:pPr>
          </a:p>
          <a:p>
            <a:pPr>
              <a:lnSpc>
                <a:spcPts val="2507"/>
              </a:lnSpc>
            </a:pPr>
          </a:p>
          <a:p>
            <a:pPr>
              <a:lnSpc>
                <a:spcPts val="2507"/>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14044" y="0"/>
            <a:ext cx="5273029" cy="13307328"/>
          </a:xfrm>
          <a:custGeom>
            <a:avLst/>
            <a:gdLst/>
            <a:ahLst/>
            <a:cxnLst/>
            <a:rect r="r" b="b" t="t" l="l"/>
            <a:pathLst>
              <a:path h="13307328" w="5273029">
                <a:moveTo>
                  <a:pt x="0" y="0"/>
                </a:moveTo>
                <a:lnTo>
                  <a:pt x="5273029" y="0"/>
                </a:lnTo>
                <a:lnTo>
                  <a:pt x="5273029" y="13307328"/>
                </a:lnTo>
                <a:lnTo>
                  <a:pt x="0" y="13307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21502" y="1019175"/>
            <a:ext cx="11090549" cy="447675"/>
          </a:xfrm>
          <a:prstGeom prst="rect">
            <a:avLst/>
          </a:prstGeom>
        </p:spPr>
        <p:txBody>
          <a:bodyPr anchor="t" rtlCol="false" tIns="0" lIns="0" bIns="0" rIns="0">
            <a:spAutoFit/>
          </a:bodyPr>
          <a:lstStyle/>
          <a:p>
            <a:pPr>
              <a:lnSpc>
                <a:spcPts val="3474"/>
              </a:lnSpc>
              <a:spcBef>
                <a:spcPct val="0"/>
              </a:spcBef>
            </a:pPr>
            <a:r>
              <a:rPr lang="en-US" sz="2895" u="sng">
                <a:solidFill>
                  <a:srgbClr val="000000"/>
                </a:solidFill>
                <a:latin typeface="Arimo"/>
              </a:rPr>
              <a:t>1 </a:t>
            </a:r>
            <a:r>
              <a:rPr lang="en-US" sz="2895" u="sng">
                <a:solidFill>
                  <a:srgbClr val="000000"/>
                </a:solidFill>
                <a:latin typeface="Arimo"/>
              </a:rPr>
              <a:t>Đề tài,mục đích và yêu cầu đề bài</a:t>
            </a:r>
          </a:p>
        </p:txBody>
      </p:sp>
      <p:sp>
        <p:nvSpPr>
          <p:cNvPr name="TextBox 4" id="4"/>
          <p:cNvSpPr txBox="true"/>
          <p:nvPr/>
        </p:nvSpPr>
        <p:spPr>
          <a:xfrm rot="0">
            <a:off x="1763010" y="1833563"/>
            <a:ext cx="14761980" cy="5981700"/>
          </a:xfrm>
          <a:prstGeom prst="rect">
            <a:avLst/>
          </a:prstGeom>
        </p:spPr>
        <p:txBody>
          <a:bodyPr anchor="t" rtlCol="false" tIns="0" lIns="0" bIns="0" rIns="0">
            <a:spAutoFit/>
          </a:bodyPr>
          <a:lstStyle/>
          <a:p>
            <a:pPr>
              <a:lnSpc>
                <a:spcPts val="2507"/>
              </a:lnSpc>
            </a:pPr>
            <a:r>
              <a:rPr lang="en-US" sz="2089">
                <a:solidFill>
                  <a:srgbClr val="000000"/>
                </a:solidFill>
                <a:latin typeface="IBM Plex Mono Medium Italics"/>
              </a:rPr>
              <a:t>ADMIN: </a:t>
            </a:r>
          </a:p>
          <a:p>
            <a:pPr>
              <a:lnSpc>
                <a:spcPts val="2507"/>
              </a:lnSpc>
            </a:pPr>
          </a:p>
          <a:p>
            <a:pPr marL="451165" indent="-225583" lvl="1">
              <a:lnSpc>
                <a:spcPts val="2507"/>
              </a:lnSpc>
              <a:buAutoNum type="arabicPeriod" startAt="1"/>
            </a:pPr>
            <a:r>
              <a:rPr lang="en-US" sz="2089">
                <a:solidFill>
                  <a:srgbClr val="000000"/>
                </a:solidFill>
                <a:latin typeface="IBM Plex Mono Medium"/>
              </a:rPr>
              <a:t>Quản lý khách hàng:</a:t>
            </a:r>
          </a:p>
          <a:p>
            <a:pPr marL="902330" indent="-300777" lvl="2">
              <a:lnSpc>
                <a:spcPts val="2507"/>
              </a:lnSpc>
              <a:buFont typeface="Arial"/>
              <a:buChar char="⚬"/>
            </a:pPr>
            <a:r>
              <a:rPr lang="en-US" sz="2089">
                <a:solidFill>
                  <a:srgbClr val="000000"/>
                </a:solidFill>
                <a:latin typeface="IBM Plex Mono Medium"/>
              </a:rPr>
              <a:t>Tìm kiếm khách hàng theo tên hoặc thông tin khác.</a:t>
            </a:r>
          </a:p>
          <a:p>
            <a:pPr marL="902330" indent="-300777" lvl="2">
              <a:lnSpc>
                <a:spcPts val="2507"/>
              </a:lnSpc>
              <a:buFont typeface="Arial"/>
              <a:buChar char="⚬"/>
            </a:pPr>
            <a:r>
              <a:rPr lang="en-US" sz="2089">
                <a:solidFill>
                  <a:srgbClr val="000000"/>
                </a:solidFill>
                <a:latin typeface="IBM Plex Mono Medium"/>
              </a:rPr>
              <a:t>Xem thông tin chi tiết của khách hàng.</a:t>
            </a:r>
          </a:p>
          <a:p>
            <a:pPr marL="902330" indent="-300777" lvl="2">
              <a:lnSpc>
                <a:spcPts val="2507"/>
              </a:lnSpc>
              <a:buFont typeface="Arial"/>
              <a:buChar char="⚬"/>
            </a:pPr>
            <a:r>
              <a:rPr lang="en-US" sz="2089">
                <a:solidFill>
                  <a:srgbClr val="000000"/>
                </a:solidFill>
                <a:latin typeface="IBM Plex Mono Medium"/>
              </a:rPr>
              <a:t>Chặn hoặc mở chặn tài khoản của khách hàng nếu cần thiết.</a:t>
            </a:r>
          </a:p>
          <a:p>
            <a:pPr marL="451165" indent="-225583" lvl="1">
              <a:lnSpc>
                <a:spcPts val="2507"/>
              </a:lnSpc>
              <a:buAutoNum type="arabicPeriod" startAt="1"/>
            </a:pPr>
            <a:r>
              <a:rPr lang="en-US" sz="2089">
                <a:solidFill>
                  <a:srgbClr val="000000"/>
                </a:solidFill>
                <a:latin typeface="IBM Plex Mono Medium"/>
              </a:rPr>
              <a:t>Quản lý dịch vụ:</a:t>
            </a:r>
          </a:p>
          <a:p>
            <a:pPr marL="902330" indent="-300777" lvl="2">
              <a:lnSpc>
                <a:spcPts val="2507"/>
              </a:lnSpc>
              <a:buFont typeface="Arial"/>
              <a:buChar char="⚬"/>
            </a:pPr>
            <a:r>
              <a:rPr lang="en-US" sz="2089">
                <a:solidFill>
                  <a:srgbClr val="000000"/>
                </a:solidFill>
                <a:latin typeface="IBM Plex Mono Medium"/>
              </a:rPr>
              <a:t>Xem danh sách các dịch vụ được cung cấp.</a:t>
            </a:r>
          </a:p>
          <a:p>
            <a:pPr marL="902330" indent="-300777" lvl="2">
              <a:lnSpc>
                <a:spcPts val="2507"/>
              </a:lnSpc>
              <a:buFont typeface="Arial"/>
              <a:buChar char="⚬"/>
            </a:pPr>
            <a:r>
              <a:rPr lang="en-US" sz="2089">
                <a:solidFill>
                  <a:srgbClr val="000000"/>
                </a:solidFill>
                <a:latin typeface="IBM Plex Mono Medium"/>
              </a:rPr>
              <a:t>Tạo mới, cập nhật hoặc vô hiệu hóa dịch vụ.</a:t>
            </a:r>
          </a:p>
          <a:p>
            <a:pPr marL="902330" indent="-300777" lvl="2">
              <a:lnSpc>
                <a:spcPts val="2507"/>
              </a:lnSpc>
              <a:buFont typeface="Arial"/>
              <a:buChar char="⚬"/>
            </a:pPr>
            <a:r>
              <a:rPr lang="en-US" sz="2089">
                <a:solidFill>
                  <a:srgbClr val="000000"/>
                </a:solidFill>
                <a:latin typeface="IBM Plex Mono Medium"/>
              </a:rPr>
              <a:t>Quản lý giá của các dịch vụ.</a:t>
            </a:r>
          </a:p>
          <a:p>
            <a:pPr marL="451165" indent="-225583" lvl="1">
              <a:lnSpc>
                <a:spcPts val="2507"/>
              </a:lnSpc>
              <a:buAutoNum type="arabicPeriod" startAt="1"/>
            </a:pPr>
            <a:r>
              <a:rPr lang="en-US" sz="2089">
                <a:solidFill>
                  <a:srgbClr val="000000"/>
                </a:solidFill>
                <a:latin typeface="IBM Plex Mono Medium"/>
              </a:rPr>
              <a:t>Quản lý lịch đặt phòng:</a:t>
            </a:r>
          </a:p>
          <a:p>
            <a:pPr marL="902330" indent="-300777" lvl="2">
              <a:lnSpc>
                <a:spcPts val="2507"/>
              </a:lnSpc>
              <a:buFont typeface="Arial"/>
              <a:buChar char="⚬"/>
            </a:pPr>
            <a:r>
              <a:rPr lang="en-US" sz="2089">
                <a:solidFill>
                  <a:srgbClr val="000000"/>
                </a:solidFill>
                <a:latin typeface="IBM Plex Mono Medium"/>
              </a:rPr>
              <a:t>Xem danh sách các đặt phòng hiện tại.</a:t>
            </a:r>
          </a:p>
          <a:p>
            <a:pPr marL="902330" indent="-300777" lvl="2">
              <a:lnSpc>
                <a:spcPts val="2507"/>
              </a:lnSpc>
              <a:buFont typeface="Arial"/>
              <a:buChar char="⚬"/>
            </a:pPr>
            <a:r>
              <a:rPr lang="en-US" sz="2089">
                <a:solidFill>
                  <a:srgbClr val="000000"/>
                </a:solidFill>
                <a:latin typeface="IBM Plex Mono Medium"/>
              </a:rPr>
              <a:t>Cập nhật trạng thái của đặt phòng, chẳng hạn như xác nhận, hoàn thành hoặc hủy bỏ.</a:t>
            </a:r>
          </a:p>
          <a:p>
            <a:pPr marL="451165" indent="-225583" lvl="1">
              <a:lnSpc>
                <a:spcPts val="2507"/>
              </a:lnSpc>
              <a:buAutoNum type="arabicPeriod" startAt="1"/>
            </a:pPr>
            <a:r>
              <a:rPr lang="en-US" sz="2089">
                <a:solidFill>
                  <a:srgbClr val="000000"/>
                </a:solidFill>
                <a:latin typeface="IBM Plex Mono Medium"/>
              </a:rPr>
              <a:t>Quản lý phản hồi:</a:t>
            </a:r>
          </a:p>
          <a:p>
            <a:pPr marL="902330" indent="-300777" lvl="2">
              <a:lnSpc>
                <a:spcPts val="2507"/>
              </a:lnSpc>
              <a:buFont typeface="Arial"/>
              <a:buChar char="⚬"/>
            </a:pPr>
            <a:r>
              <a:rPr lang="en-US" sz="2089">
                <a:solidFill>
                  <a:srgbClr val="000000"/>
                </a:solidFill>
                <a:latin typeface="IBM Plex Mono Medium"/>
              </a:rPr>
              <a:t>Xem và đọc các phản hồi từ khách hàng.</a:t>
            </a:r>
          </a:p>
          <a:p>
            <a:pPr marL="451165" indent="-225583" lvl="1">
              <a:lnSpc>
                <a:spcPts val="2507"/>
              </a:lnSpc>
              <a:buAutoNum type="arabicPeriod" startAt="1"/>
            </a:pPr>
            <a:r>
              <a:rPr lang="en-US" sz="2089">
                <a:solidFill>
                  <a:srgbClr val="000000"/>
                </a:solidFill>
                <a:latin typeface="IBM Plex Mono Medium"/>
              </a:rPr>
              <a:t>Thay đổi thông tin đặt phòng:</a:t>
            </a:r>
          </a:p>
          <a:p>
            <a:pPr marL="902330" indent="-300777" lvl="2">
              <a:lnSpc>
                <a:spcPts val="2507"/>
              </a:lnSpc>
              <a:buFont typeface="Arial"/>
              <a:buChar char="⚬"/>
            </a:pPr>
            <a:r>
              <a:rPr lang="en-US" sz="2089">
                <a:solidFill>
                  <a:srgbClr val="000000"/>
                </a:solidFill>
                <a:latin typeface="IBM Plex Mono Medium"/>
              </a:rPr>
              <a:t>Thực hiện các thay đổi trong thông tin đặt phòng nếu thú cưng của khách hàng không phù hợp hoặc có thay đổi khác.</a:t>
            </a:r>
          </a:p>
          <a:p>
            <a:pPr>
              <a:lnSpc>
                <a:spcPts val="2507"/>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14044" y="0"/>
            <a:ext cx="5273029" cy="13307328"/>
          </a:xfrm>
          <a:custGeom>
            <a:avLst/>
            <a:gdLst/>
            <a:ahLst/>
            <a:cxnLst/>
            <a:rect r="r" b="b" t="t" l="l"/>
            <a:pathLst>
              <a:path h="13307328" w="5273029">
                <a:moveTo>
                  <a:pt x="0" y="0"/>
                </a:moveTo>
                <a:lnTo>
                  <a:pt x="5273029" y="0"/>
                </a:lnTo>
                <a:lnTo>
                  <a:pt x="5273029" y="13307328"/>
                </a:lnTo>
                <a:lnTo>
                  <a:pt x="0" y="13307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247775"/>
            <a:ext cx="12430792" cy="8608153"/>
          </a:xfrm>
          <a:custGeom>
            <a:avLst/>
            <a:gdLst/>
            <a:ahLst/>
            <a:cxnLst/>
            <a:rect r="r" b="b" t="t" l="l"/>
            <a:pathLst>
              <a:path h="8608153" w="12430792">
                <a:moveTo>
                  <a:pt x="0" y="0"/>
                </a:moveTo>
                <a:lnTo>
                  <a:pt x="12430792" y="0"/>
                </a:lnTo>
                <a:lnTo>
                  <a:pt x="12430792" y="8608153"/>
                </a:lnTo>
                <a:lnTo>
                  <a:pt x="0" y="8608153"/>
                </a:lnTo>
                <a:lnTo>
                  <a:pt x="0" y="0"/>
                </a:lnTo>
                <a:close/>
              </a:path>
            </a:pathLst>
          </a:custGeom>
          <a:blipFill>
            <a:blip r:embed="rId4"/>
            <a:stretch>
              <a:fillRect l="-1257" t="-3054" r="-1257" b="0"/>
            </a:stretch>
          </a:blipFill>
        </p:spPr>
      </p:sp>
      <p:sp>
        <p:nvSpPr>
          <p:cNvPr name="TextBox 4" id="4"/>
          <p:cNvSpPr txBox="true"/>
          <p:nvPr/>
        </p:nvSpPr>
        <p:spPr>
          <a:xfrm rot="0">
            <a:off x="1221502" y="1019175"/>
            <a:ext cx="11090549" cy="447675"/>
          </a:xfrm>
          <a:prstGeom prst="rect">
            <a:avLst/>
          </a:prstGeom>
        </p:spPr>
        <p:txBody>
          <a:bodyPr anchor="t" rtlCol="false" tIns="0" lIns="0" bIns="0" rIns="0">
            <a:spAutoFit/>
          </a:bodyPr>
          <a:lstStyle/>
          <a:p>
            <a:pPr>
              <a:lnSpc>
                <a:spcPts val="3474"/>
              </a:lnSpc>
              <a:spcBef>
                <a:spcPct val="0"/>
              </a:spcBef>
            </a:pPr>
            <a:r>
              <a:rPr lang="en-US" sz="2895" u="sng">
                <a:solidFill>
                  <a:srgbClr val="000000"/>
                </a:solidFill>
                <a:latin typeface="Arimo"/>
              </a:rPr>
              <a:t>2 </a:t>
            </a:r>
            <a:r>
              <a:rPr lang="en-US" sz="2895" u="sng">
                <a:solidFill>
                  <a:srgbClr val="000000"/>
                </a:solidFill>
                <a:latin typeface="Arimo"/>
              </a:rPr>
              <a:t>Cơ sở dữ liệu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14044" y="0"/>
            <a:ext cx="5273029" cy="13307328"/>
          </a:xfrm>
          <a:custGeom>
            <a:avLst/>
            <a:gdLst/>
            <a:ahLst/>
            <a:cxnLst/>
            <a:rect r="r" b="b" t="t" l="l"/>
            <a:pathLst>
              <a:path h="13307328" w="5273029">
                <a:moveTo>
                  <a:pt x="0" y="0"/>
                </a:moveTo>
                <a:lnTo>
                  <a:pt x="5273029" y="0"/>
                </a:lnTo>
                <a:lnTo>
                  <a:pt x="5273029" y="13307328"/>
                </a:lnTo>
                <a:lnTo>
                  <a:pt x="0" y="13307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11543" y="7718185"/>
            <a:ext cx="1540115" cy="1540115"/>
          </a:xfrm>
          <a:custGeom>
            <a:avLst/>
            <a:gdLst/>
            <a:ahLst/>
            <a:cxnLst/>
            <a:rect r="r" b="b" t="t" l="l"/>
            <a:pathLst>
              <a:path h="1540115" w="1540115">
                <a:moveTo>
                  <a:pt x="0" y="0"/>
                </a:moveTo>
                <a:lnTo>
                  <a:pt x="1540115" y="0"/>
                </a:lnTo>
                <a:lnTo>
                  <a:pt x="1540115" y="1540115"/>
                </a:lnTo>
                <a:lnTo>
                  <a:pt x="0" y="15401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193424" y="4934277"/>
            <a:ext cx="8480258" cy="4771559"/>
          </a:xfrm>
          <a:custGeom>
            <a:avLst/>
            <a:gdLst/>
            <a:ahLst/>
            <a:cxnLst/>
            <a:rect r="r" b="b" t="t" l="l"/>
            <a:pathLst>
              <a:path h="4771559" w="8480258">
                <a:moveTo>
                  <a:pt x="0" y="0"/>
                </a:moveTo>
                <a:lnTo>
                  <a:pt x="8480258" y="0"/>
                </a:lnTo>
                <a:lnTo>
                  <a:pt x="8480258" y="4771559"/>
                </a:lnTo>
                <a:lnTo>
                  <a:pt x="0" y="4771559"/>
                </a:lnTo>
                <a:lnTo>
                  <a:pt x="0" y="0"/>
                </a:lnTo>
                <a:close/>
              </a:path>
            </a:pathLst>
          </a:custGeom>
          <a:blipFill>
            <a:blip r:embed="rId6"/>
            <a:stretch>
              <a:fillRect l="0" t="0" r="0" b="0"/>
            </a:stretch>
          </a:blipFill>
        </p:spPr>
      </p:sp>
      <p:sp>
        <p:nvSpPr>
          <p:cNvPr name="Freeform 5" id="5"/>
          <p:cNvSpPr/>
          <p:nvPr/>
        </p:nvSpPr>
        <p:spPr>
          <a:xfrm flipH="false" flipV="false" rot="0">
            <a:off x="9674703" y="5846651"/>
            <a:ext cx="1222539" cy="1222539"/>
          </a:xfrm>
          <a:custGeom>
            <a:avLst/>
            <a:gdLst/>
            <a:ahLst/>
            <a:cxnLst/>
            <a:rect r="r" b="b" t="t" l="l"/>
            <a:pathLst>
              <a:path h="1222539" w="1222539">
                <a:moveTo>
                  <a:pt x="0" y="0"/>
                </a:moveTo>
                <a:lnTo>
                  <a:pt x="1222539" y="0"/>
                </a:lnTo>
                <a:lnTo>
                  <a:pt x="1222539" y="1222539"/>
                </a:lnTo>
                <a:lnTo>
                  <a:pt x="0" y="12225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385928" y="4934277"/>
            <a:ext cx="979717" cy="1385000"/>
          </a:xfrm>
          <a:custGeom>
            <a:avLst/>
            <a:gdLst/>
            <a:ahLst/>
            <a:cxnLst/>
            <a:rect r="r" b="b" t="t" l="l"/>
            <a:pathLst>
              <a:path h="1385000" w="979717">
                <a:moveTo>
                  <a:pt x="0" y="0"/>
                </a:moveTo>
                <a:lnTo>
                  <a:pt x="979717" y="0"/>
                </a:lnTo>
                <a:lnTo>
                  <a:pt x="979717" y="1385000"/>
                </a:lnTo>
                <a:lnTo>
                  <a:pt x="0" y="1385000"/>
                </a:lnTo>
                <a:lnTo>
                  <a:pt x="0" y="0"/>
                </a:lnTo>
                <a:close/>
              </a:path>
            </a:pathLst>
          </a:custGeom>
          <a:blipFill>
            <a:blip r:embed="rId9"/>
            <a:stretch>
              <a:fillRect l="0" t="0" r="0" b="0"/>
            </a:stretch>
          </a:blipFill>
        </p:spPr>
      </p:sp>
      <p:sp>
        <p:nvSpPr>
          <p:cNvPr name="TextBox 7" id="7"/>
          <p:cNvSpPr txBox="true"/>
          <p:nvPr/>
        </p:nvSpPr>
        <p:spPr>
          <a:xfrm rot="0">
            <a:off x="1221502" y="1019175"/>
            <a:ext cx="11090549" cy="447675"/>
          </a:xfrm>
          <a:prstGeom prst="rect">
            <a:avLst/>
          </a:prstGeom>
        </p:spPr>
        <p:txBody>
          <a:bodyPr anchor="t" rtlCol="false" tIns="0" lIns="0" bIns="0" rIns="0">
            <a:spAutoFit/>
          </a:bodyPr>
          <a:lstStyle/>
          <a:p>
            <a:pPr>
              <a:lnSpc>
                <a:spcPts val="3474"/>
              </a:lnSpc>
              <a:spcBef>
                <a:spcPct val="0"/>
              </a:spcBef>
            </a:pPr>
            <a:r>
              <a:rPr lang="en-US" sz="2895" u="sng">
                <a:solidFill>
                  <a:srgbClr val="000000"/>
                </a:solidFill>
                <a:latin typeface="Arimo"/>
              </a:rPr>
              <a:t>3 </a:t>
            </a:r>
            <a:r>
              <a:rPr lang="en-US" sz="2895" u="sng">
                <a:solidFill>
                  <a:srgbClr val="000000"/>
                </a:solidFill>
                <a:latin typeface="Arimo"/>
              </a:rPr>
              <a:t>Công cụ thực hiện </a:t>
            </a:r>
          </a:p>
        </p:txBody>
      </p:sp>
      <p:sp>
        <p:nvSpPr>
          <p:cNvPr name="TextBox 8" id="8"/>
          <p:cNvSpPr txBox="true"/>
          <p:nvPr/>
        </p:nvSpPr>
        <p:spPr>
          <a:xfrm rot="0">
            <a:off x="1763010" y="1706523"/>
            <a:ext cx="14761980" cy="2209800"/>
          </a:xfrm>
          <a:prstGeom prst="rect">
            <a:avLst/>
          </a:prstGeom>
        </p:spPr>
        <p:txBody>
          <a:bodyPr anchor="t" rtlCol="false" tIns="0" lIns="0" bIns="0" rIns="0">
            <a:spAutoFit/>
          </a:bodyPr>
          <a:lstStyle/>
          <a:p>
            <a:pPr algn="just" marL="451165" indent="-225583" lvl="1">
              <a:lnSpc>
                <a:spcPts val="2507"/>
              </a:lnSpc>
              <a:buFont typeface="Arial"/>
              <a:buChar char="•"/>
            </a:pPr>
            <a:r>
              <a:rPr lang="en-US" sz="2089">
                <a:solidFill>
                  <a:srgbClr val="000000"/>
                </a:solidFill>
                <a:latin typeface="IBM Plex Mono Medium"/>
              </a:rPr>
              <a:t>Netbeans: </a:t>
            </a:r>
          </a:p>
          <a:p>
            <a:pPr algn="just">
              <a:lnSpc>
                <a:spcPts val="2507"/>
              </a:lnSpc>
            </a:pPr>
            <a:r>
              <a:rPr lang="en-US" sz="2089">
                <a:solidFill>
                  <a:srgbClr val="000000"/>
                </a:solidFill>
                <a:latin typeface="IBM Plex Mono Medium"/>
              </a:rPr>
              <a:t>      + Maven web application thay vì Java web application</a:t>
            </a:r>
          </a:p>
          <a:p>
            <a:pPr algn="just">
              <a:lnSpc>
                <a:spcPts val="2507"/>
              </a:lnSpc>
            </a:pPr>
            <a:r>
              <a:rPr lang="en-US" sz="2089">
                <a:solidFill>
                  <a:srgbClr val="000000"/>
                </a:solidFill>
                <a:latin typeface="IBM Plex Mono Medium"/>
              </a:rPr>
              <a:t>       Maven là một công cụ quản lý dự án và cung cấp khả năng quản lý các phụ thuộc (dependencies), xây dựng tự động (build automation). Trong khi Java web application là một ứng dụng web viết bằng ngôn ngữ lập trình Java.</a:t>
            </a:r>
          </a:p>
          <a:p>
            <a:pPr algn="just">
              <a:lnSpc>
                <a:spcPts val="2507"/>
              </a:lnSpc>
            </a:pPr>
            <a:r>
              <a:rPr lang="en-US" sz="2089">
                <a:solidFill>
                  <a:srgbClr val="000000"/>
                </a:solidFill>
                <a:latin typeface="IBM Plex Mono Medium"/>
              </a:rPr>
              <a:t>      +  JSP,Bootstrap</a:t>
            </a:r>
          </a:p>
          <a:p>
            <a:pPr algn="just">
              <a:lnSpc>
                <a:spcPts val="2507"/>
              </a:lnSpc>
            </a:pPr>
            <a:r>
              <a:rPr lang="en-US" sz="2089">
                <a:solidFill>
                  <a:srgbClr val="000000"/>
                </a:solidFill>
                <a:latin typeface="IBM Plex Mono Medium"/>
              </a:rPr>
              <a:t>      +  Apache Tomcat </a:t>
            </a:r>
          </a:p>
        </p:txBody>
      </p:sp>
      <p:sp>
        <p:nvSpPr>
          <p:cNvPr name="TextBox 9" id="9"/>
          <p:cNvSpPr txBox="true"/>
          <p:nvPr/>
        </p:nvSpPr>
        <p:spPr>
          <a:xfrm rot="0">
            <a:off x="1788578" y="3991109"/>
            <a:ext cx="14761980" cy="323850"/>
          </a:xfrm>
          <a:prstGeom prst="rect">
            <a:avLst/>
          </a:prstGeom>
        </p:spPr>
        <p:txBody>
          <a:bodyPr anchor="t" rtlCol="false" tIns="0" lIns="0" bIns="0" rIns="0">
            <a:spAutoFit/>
          </a:bodyPr>
          <a:lstStyle/>
          <a:p>
            <a:pPr algn="just" marL="451165" indent="-225583" lvl="1">
              <a:lnSpc>
                <a:spcPts val="2507"/>
              </a:lnSpc>
              <a:buFont typeface="Arial"/>
              <a:buChar char="•"/>
            </a:pPr>
            <a:r>
              <a:rPr lang="en-US" sz="2089">
                <a:solidFill>
                  <a:srgbClr val="000000"/>
                </a:solidFill>
                <a:latin typeface="IBM Plex Mono Medium"/>
              </a:rPr>
              <a:t>Sql: database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09892" y="1981200"/>
          <a:ext cx="15745666" cy="7277100"/>
        </p:xfrm>
        <a:graphic>
          <a:graphicData uri="http://schemas.openxmlformats.org/drawingml/2006/table">
            <a:tbl>
              <a:tblPr/>
              <a:tblGrid>
                <a:gridCol w="7972811"/>
                <a:gridCol w="7772855"/>
              </a:tblGrid>
              <a:tr h="7277100">
                <a:tc>
                  <a:txBody>
                    <a:bodyPr anchor="t" rtlCol="false"/>
                    <a:lstStyle/>
                    <a:p>
                      <a:pPr algn="l">
                        <a:lnSpc>
                          <a:spcPts val="2785"/>
                        </a:lnSpc>
                        <a:defRPr/>
                      </a:pPr>
                      <a:r>
                        <a:rPr lang="en-US" sz="1989">
                          <a:solidFill>
                            <a:srgbClr val="000000"/>
                          </a:solidFill>
                          <a:latin typeface="Poppins Bold"/>
                        </a:rPr>
                        <a:t>Khách hàng:</a:t>
                      </a:r>
                      <a:endParaRPr lang="en-US" sz="1100"/>
                    </a:p>
                    <a:p>
                      <a:pPr>
                        <a:lnSpc>
                          <a:spcPts val="2785"/>
                        </a:lnSpc>
                      </a:pPr>
                    </a:p>
                    <a:p>
                      <a:pPr marL="429576" indent="-214788" lvl="1">
                        <a:lnSpc>
                          <a:spcPts val="2785"/>
                        </a:lnSpc>
                        <a:buAutoNum type="arabicPeriod" startAt="1"/>
                      </a:pPr>
                      <a:r>
                        <a:rPr lang="en-US" sz="1989">
                          <a:solidFill>
                            <a:srgbClr val="000000"/>
                          </a:solidFill>
                          <a:latin typeface="Poppins"/>
                        </a:rPr>
                        <a:t>Xem các dịch vụ cung cấp bởi trung tâm.</a:t>
                      </a:r>
                    </a:p>
                    <a:p>
                      <a:pPr marL="429576" indent="-214788" lvl="1">
                        <a:lnSpc>
                          <a:spcPts val="2785"/>
                        </a:lnSpc>
                        <a:buAutoNum type="arabicPeriod" startAt="1"/>
                      </a:pPr>
                      <a:r>
                        <a:rPr lang="en-US" sz="1989">
                          <a:solidFill>
                            <a:srgbClr val="000000"/>
                          </a:solidFill>
                          <a:latin typeface="Poppins"/>
                        </a:rPr>
                        <a:t>Đăng ký tài khoản và thêm thú cưng vào hệ thống.</a:t>
                      </a:r>
                    </a:p>
                    <a:p>
                      <a:pPr marL="429576" indent="-214788" lvl="1">
                        <a:lnSpc>
                          <a:spcPts val="2785"/>
                        </a:lnSpc>
                        <a:buAutoNum type="arabicPeriod" startAt="1"/>
                      </a:pPr>
                      <a:r>
                        <a:rPr lang="en-US" sz="1989">
                          <a:solidFill>
                            <a:srgbClr val="000000"/>
                          </a:solidFill>
                          <a:latin typeface="Poppins"/>
                        </a:rPr>
                        <a:t>Sau khi đăng nhập, khách hàng có thể đặt phòng cho thú cưng của mình.</a:t>
                      </a:r>
                    </a:p>
                    <a:p>
                      <a:pPr marL="429576" indent="-214788" lvl="1">
                        <a:lnSpc>
                          <a:spcPts val="2785"/>
                        </a:lnSpc>
                        <a:buAutoNum type="arabicPeriod" startAt="1"/>
                      </a:pPr>
                      <a:r>
                        <a:rPr lang="en-US" sz="1989">
                          <a:solidFill>
                            <a:srgbClr val="000000"/>
                          </a:solidFill>
                          <a:latin typeface="Poppins"/>
                        </a:rPr>
                        <a:t>Sau khi đăng nhập, khách hàng có thể hủy đặt phòng.</a:t>
                      </a:r>
                    </a:p>
                    <a:p>
                      <a:pPr marL="429576" indent="-214788" lvl="1">
                        <a:lnSpc>
                          <a:spcPts val="2785"/>
                        </a:lnSpc>
                        <a:buAutoNum type="arabicPeriod" startAt="1"/>
                      </a:pPr>
                      <a:r>
                        <a:rPr lang="en-US" sz="1989">
                          <a:solidFill>
                            <a:srgbClr val="000000"/>
                          </a:solidFill>
                          <a:latin typeface="Poppins"/>
                        </a:rPr>
                        <a:t>Sau khi đăng nhập, khách hàng có thể xem lịch sử đặt phòng.</a:t>
                      </a:r>
                    </a:p>
                    <a:p>
                      <a:pPr marL="429576" indent="-214788" lvl="1">
                        <a:lnSpc>
                          <a:spcPts val="2785"/>
                        </a:lnSpc>
                        <a:buAutoNum type="arabicPeriod" startAt="1"/>
                      </a:pPr>
                      <a:r>
                        <a:rPr lang="en-US" sz="1989">
                          <a:solidFill>
                            <a:srgbClr val="000000"/>
                          </a:solidFill>
                          <a:latin typeface="Poppins"/>
                        </a:rPr>
                        <a:t>Gửi phản hồi về trung tâm.</a:t>
                      </a:r>
                    </a:p>
                    <a:p>
                      <a:pPr marL="429576" indent="-214788" lvl="1">
                        <a:lnSpc>
                          <a:spcPts val="2785"/>
                        </a:lnSpc>
                        <a:buAutoNum type="arabicPeriod" startAt="1"/>
                      </a:pPr>
                      <a:r>
                        <a:rPr lang="en-US" sz="1989">
                          <a:solidFill>
                            <a:srgbClr val="000000"/>
                          </a:solidFill>
                          <a:latin typeface="Poppins"/>
                        </a:rPr>
                        <a:t>Quản lý thú cưng: thêm, xem, cập nhật, vô hiệu hóa.</a:t>
                      </a:r>
                    </a:p>
                    <a:p>
                      <a:pPr>
                        <a:lnSpc>
                          <a:spcPts val="2785"/>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785"/>
                        </a:lnSpc>
                        <a:defRPr/>
                      </a:pPr>
                      <a:r>
                        <a:rPr lang="en-US" sz="1989">
                          <a:solidFill>
                            <a:srgbClr val="000000"/>
                          </a:solidFill>
                          <a:latin typeface="Poppins Semi-Bold"/>
                        </a:rPr>
                        <a:t>ADMIN:</a:t>
                      </a:r>
                      <a:endParaRPr lang="en-US" sz="1100"/>
                    </a:p>
                    <a:p>
                      <a:pPr marL="386397" indent="-193198" lvl="1">
                        <a:lnSpc>
                          <a:spcPts val="2505"/>
                        </a:lnSpc>
                        <a:buAutoNum type="arabicPeriod" startAt="1"/>
                      </a:pPr>
                      <a:r>
                        <a:rPr lang="en-US" sz="1789">
                          <a:solidFill>
                            <a:srgbClr val="000000"/>
                          </a:solidFill>
                          <a:latin typeface="Poppins"/>
                        </a:rPr>
                        <a:t>Quản lý khách hàng:</a:t>
                      </a:r>
                    </a:p>
                    <a:p>
                      <a:pPr marL="772794" indent="-257598" lvl="2">
                        <a:lnSpc>
                          <a:spcPts val="2505"/>
                        </a:lnSpc>
                        <a:buFont typeface="Arial"/>
                        <a:buChar char="⚬"/>
                      </a:pPr>
                      <a:r>
                        <a:rPr lang="en-US" sz="1789">
                          <a:solidFill>
                            <a:srgbClr val="000000"/>
                          </a:solidFill>
                          <a:latin typeface="Poppins"/>
                        </a:rPr>
                        <a:t>Tìm kiếm khách hàng theo tên hoặc thông tin khác.</a:t>
                      </a:r>
                    </a:p>
                    <a:p>
                      <a:pPr marL="772794" indent="-257598" lvl="2">
                        <a:lnSpc>
                          <a:spcPts val="2505"/>
                        </a:lnSpc>
                        <a:buFont typeface="Arial"/>
                        <a:buChar char="⚬"/>
                      </a:pPr>
                      <a:r>
                        <a:rPr lang="en-US" sz="1789">
                          <a:solidFill>
                            <a:srgbClr val="000000"/>
                          </a:solidFill>
                          <a:latin typeface="Poppins"/>
                        </a:rPr>
                        <a:t>Xem thông tin chi tiết của khách hàng.</a:t>
                      </a:r>
                    </a:p>
                    <a:p>
                      <a:pPr marL="772794" indent="-257598" lvl="2">
                        <a:lnSpc>
                          <a:spcPts val="2505"/>
                        </a:lnSpc>
                        <a:buFont typeface="Arial"/>
                        <a:buChar char="⚬"/>
                      </a:pPr>
                      <a:r>
                        <a:rPr lang="en-US" sz="1789">
                          <a:solidFill>
                            <a:srgbClr val="000000"/>
                          </a:solidFill>
                          <a:latin typeface="Poppins"/>
                        </a:rPr>
                        <a:t>Chặn hoặc mở chặn tài khoản của khách hàng nếu cần thiết.</a:t>
                      </a:r>
                    </a:p>
                    <a:p>
                      <a:pPr marL="386397" indent="-193198" lvl="1">
                        <a:lnSpc>
                          <a:spcPts val="2505"/>
                        </a:lnSpc>
                        <a:buAutoNum type="arabicPeriod" startAt="1"/>
                      </a:pPr>
                      <a:r>
                        <a:rPr lang="en-US" sz="1789">
                          <a:solidFill>
                            <a:srgbClr val="000000"/>
                          </a:solidFill>
                          <a:latin typeface="Poppins"/>
                        </a:rPr>
                        <a:t>Quản lý dịch vụ:</a:t>
                      </a:r>
                    </a:p>
                    <a:p>
                      <a:pPr marL="772794" indent="-257598" lvl="2">
                        <a:lnSpc>
                          <a:spcPts val="2505"/>
                        </a:lnSpc>
                        <a:buFont typeface="Arial"/>
                        <a:buChar char="⚬"/>
                      </a:pPr>
                      <a:r>
                        <a:rPr lang="en-US" sz="1789">
                          <a:solidFill>
                            <a:srgbClr val="000000"/>
                          </a:solidFill>
                          <a:latin typeface="Poppins"/>
                        </a:rPr>
                        <a:t>Xem danh sách các dịch vụ được cung cấp.</a:t>
                      </a:r>
                    </a:p>
                    <a:p>
                      <a:pPr marL="772794" indent="-257598" lvl="2">
                        <a:lnSpc>
                          <a:spcPts val="2505"/>
                        </a:lnSpc>
                        <a:buFont typeface="Arial"/>
                        <a:buChar char="⚬"/>
                      </a:pPr>
                      <a:r>
                        <a:rPr lang="en-US" sz="1789">
                          <a:solidFill>
                            <a:srgbClr val="000000"/>
                          </a:solidFill>
                          <a:latin typeface="Poppins"/>
                        </a:rPr>
                        <a:t>Tạo mới, cập nhật hoặc vô hiệu hóa dịch vụ.</a:t>
                      </a:r>
                    </a:p>
                    <a:p>
                      <a:pPr marL="772794" indent="-257598" lvl="2">
                        <a:lnSpc>
                          <a:spcPts val="2505"/>
                        </a:lnSpc>
                        <a:buFont typeface="Arial"/>
                        <a:buChar char="⚬"/>
                      </a:pPr>
                      <a:r>
                        <a:rPr lang="en-US" sz="1789">
                          <a:solidFill>
                            <a:srgbClr val="000000"/>
                          </a:solidFill>
                          <a:latin typeface="Poppins"/>
                        </a:rPr>
                        <a:t>Quản lý giá của các dịch vụ.</a:t>
                      </a:r>
                    </a:p>
                    <a:p>
                      <a:pPr marL="386397" indent="-193198" lvl="1">
                        <a:lnSpc>
                          <a:spcPts val="2505"/>
                        </a:lnSpc>
                        <a:buAutoNum type="arabicPeriod" startAt="1"/>
                      </a:pPr>
                      <a:r>
                        <a:rPr lang="en-US" sz="1789">
                          <a:solidFill>
                            <a:srgbClr val="000000"/>
                          </a:solidFill>
                          <a:latin typeface="Poppins"/>
                        </a:rPr>
                        <a:t>Quản lý lịch đặt phòng:</a:t>
                      </a:r>
                    </a:p>
                    <a:p>
                      <a:pPr marL="772794" indent="-257598" lvl="2">
                        <a:lnSpc>
                          <a:spcPts val="2505"/>
                        </a:lnSpc>
                        <a:buFont typeface="Arial"/>
                        <a:buChar char="⚬"/>
                      </a:pPr>
                      <a:r>
                        <a:rPr lang="en-US" sz="1789">
                          <a:solidFill>
                            <a:srgbClr val="000000"/>
                          </a:solidFill>
                          <a:latin typeface="Poppins"/>
                        </a:rPr>
                        <a:t>Xem danh sách các đặt phòng hiện tại.</a:t>
                      </a:r>
                    </a:p>
                    <a:p>
                      <a:pPr marL="772794" indent="-257598" lvl="2">
                        <a:lnSpc>
                          <a:spcPts val="2505"/>
                        </a:lnSpc>
                        <a:buFont typeface="Arial"/>
                        <a:buChar char="⚬"/>
                      </a:pPr>
                      <a:r>
                        <a:rPr lang="en-US" sz="1789">
                          <a:solidFill>
                            <a:srgbClr val="000000"/>
                          </a:solidFill>
                          <a:latin typeface="Poppins"/>
                        </a:rPr>
                        <a:t>Cập nhật trạng thái của đặt phòng, chẳng hạn như xác nhận, hoàn thành hoặc hủy bỏ.</a:t>
                      </a:r>
                    </a:p>
                    <a:p>
                      <a:pPr marL="386397" indent="-193198" lvl="1">
                        <a:lnSpc>
                          <a:spcPts val="2505"/>
                        </a:lnSpc>
                        <a:buAutoNum type="arabicPeriod" startAt="1"/>
                      </a:pPr>
                      <a:r>
                        <a:rPr lang="en-US" sz="1789">
                          <a:solidFill>
                            <a:srgbClr val="000000"/>
                          </a:solidFill>
                          <a:latin typeface="Poppins"/>
                        </a:rPr>
                        <a:t>Quản lý phản hồi:</a:t>
                      </a:r>
                    </a:p>
                    <a:p>
                      <a:pPr marL="772794" indent="-257598" lvl="2">
                        <a:lnSpc>
                          <a:spcPts val="2505"/>
                        </a:lnSpc>
                        <a:buFont typeface="Arial"/>
                        <a:buChar char="⚬"/>
                      </a:pPr>
                      <a:r>
                        <a:rPr lang="en-US" sz="1789">
                          <a:solidFill>
                            <a:srgbClr val="000000"/>
                          </a:solidFill>
                          <a:latin typeface="Poppins"/>
                        </a:rPr>
                        <a:t>Xem và đọc các phản hồi từ khách hàng.</a:t>
                      </a:r>
                    </a:p>
                    <a:p>
                      <a:pPr marL="386397" indent="-193198" lvl="1">
                        <a:lnSpc>
                          <a:spcPts val="2505"/>
                        </a:lnSpc>
                        <a:buAutoNum type="arabicPeriod" startAt="1"/>
                      </a:pPr>
                      <a:r>
                        <a:rPr lang="en-US" sz="1789">
                          <a:solidFill>
                            <a:srgbClr val="000000"/>
                          </a:solidFill>
                          <a:latin typeface="Poppins"/>
                        </a:rPr>
                        <a:t>Thay đổi thông tin đặt phòng:</a:t>
                      </a:r>
                    </a:p>
                    <a:p>
                      <a:pPr marL="772794" indent="-257598" lvl="2">
                        <a:lnSpc>
                          <a:spcPts val="2505"/>
                        </a:lnSpc>
                        <a:buFont typeface="Arial"/>
                        <a:buChar char="⚬"/>
                      </a:pPr>
                      <a:r>
                        <a:rPr lang="en-US" sz="1789">
                          <a:solidFill>
                            <a:srgbClr val="000000"/>
                          </a:solidFill>
                          <a:latin typeface="Poppins"/>
                        </a:rPr>
                        <a:t>Thực hiện các thay đổi trong thông tin đặt phòng nếu thú cưng của khách hàng không phù hợp hoặc có thay đổi khác.</a:t>
                      </a:r>
                    </a:p>
                    <a:p>
                      <a:pPr>
                        <a:lnSpc>
                          <a:spcPts val="2785"/>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13914044" y="0"/>
            <a:ext cx="5273029" cy="13307328"/>
          </a:xfrm>
          <a:custGeom>
            <a:avLst/>
            <a:gdLst/>
            <a:ahLst/>
            <a:cxnLst/>
            <a:rect r="r" b="b" t="t" l="l"/>
            <a:pathLst>
              <a:path h="13307328" w="5273029">
                <a:moveTo>
                  <a:pt x="0" y="0"/>
                </a:moveTo>
                <a:lnTo>
                  <a:pt x="5273029" y="0"/>
                </a:lnTo>
                <a:lnTo>
                  <a:pt x="5273029" y="13307328"/>
                </a:lnTo>
                <a:lnTo>
                  <a:pt x="0" y="13307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082871" y="4212439"/>
            <a:ext cx="265861" cy="262538"/>
          </a:xfrm>
          <a:custGeom>
            <a:avLst/>
            <a:gdLst/>
            <a:ahLst/>
            <a:cxnLst/>
            <a:rect r="r" b="b" t="t" l="l"/>
            <a:pathLst>
              <a:path h="262538" w="265861">
                <a:moveTo>
                  <a:pt x="0" y="0"/>
                </a:moveTo>
                <a:lnTo>
                  <a:pt x="265862" y="0"/>
                </a:lnTo>
                <a:lnTo>
                  <a:pt x="265862" y="262539"/>
                </a:lnTo>
                <a:lnTo>
                  <a:pt x="0" y="2625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221502" y="1019175"/>
            <a:ext cx="11090549" cy="447675"/>
          </a:xfrm>
          <a:prstGeom prst="rect">
            <a:avLst/>
          </a:prstGeom>
        </p:spPr>
        <p:txBody>
          <a:bodyPr anchor="t" rtlCol="false" tIns="0" lIns="0" bIns="0" rIns="0">
            <a:spAutoFit/>
          </a:bodyPr>
          <a:lstStyle/>
          <a:p>
            <a:pPr>
              <a:lnSpc>
                <a:spcPts val="3474"/>
              </a:lnSpc>
              <a:spcBef>
                <a:spcPct val="0"/>
              </a:spcBef>
            </a:pPr>
            <a:r>
              <a:rPr lang="en-US" sz="2895" u="sng">
                <a:solidFill>
                  <a:srgbClr val="000000"/>
                </a:solidFill>
                <a:latin typeface="Arimo"/>
              </a:rPr>
              <a:t>4 </a:t>
            </a:r>
            <a:r>
              <a:rPr lang="en-US" sz="2895" u="sng">
                <a:solidFill>
                  <a:srgbClr val="000000"/>
                </a:solidFill>
                <a:latin typeface="Arimo"/>
              </a:rPr>
              <a:t>Kết quả thực hiện</a:t>
            </a:r>
          </a:p>
        </p:txBody>
      </p:sp>
      <p:sp>
        <p:nvSpPr>
          <p:cNvPr name="Freeform 6" id="6"/>
          <p:cNvSpPr/>
          <p:nvPr/>
        </p:nvSpPr>
        <p:spPr>
          <a:xfrm flipH="false" flipV="false" rot="0">
            <a:off x="7275377" y="4607056"/>
            <a:ext cx="265861" cy="262538"/>
          </a:xfrm>
          <a:custGeom>
            <a:avLst/>
            <a:gdLst/>
            <a:ahLst/>
            <a:cxnLst/>
            <a:rect r="r" b="b" t="t" l="l"/>
            <a:pathLst>
              <a:path h="262538" w="265861">
                <a:moveTo>
                  <a:pt x="0" y="0"/>
                </a:moveTo>
                <a:lnTo>
                  <a:pt x="265861" y="0"/>
                </a:lnTo>
                <a:lnTo>
                  <a:pt x="265861" y="262538"/>
                </a:lnTo>
                <a:lnTo>
                  <a:pt x="0" y="2625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357172" y="5262465"/>
            <a:ext cx="265861" cy="262538"/>
          </a:xfrm>
          <a:custGeom>
            <a:avLst/>
            <a:gdLst/>
            <a:ahLst/>
            <a:cxnLst/>
            <a:rect r="r" b="b" t="t" l="l"/>
            <a:pathLst>
              <a:path h="262538" w="265861">
                <a:moveTo>
                  <a:pt x="0" y="0"/>
                </a:moveTo>
                <a:lnTo>
                  <a:pt x="265861" y="0"/>
                </a:lnTo>
                <a:lnTo>
                  <a:pt x="265861" y="262538"/>
                </a:lnTo>
                <a:lnTo>
                  <a:pt x="0" y="2625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688569" y="5619750"/>
            <a:ext cx="265861" cy="262538"/>
          </a:xfrm>
          <a:custGeom>
            <a:avLst/>
            <a:gdLst/>
            <a:ahLst/>
            <a:cxnLst/>
            <a:rect r="r" b="b" t="t" l="l"/>
            <a:pathLst>
              <a:path h="262538" w="265861">
                <a:moveTo>
                  <a:pt x="0" y="0"/>
                </a:moveTo>
                <a:lnTo>
                  <a:pt x="265862" y="0"/>
                </a:lnTo>
                <a:lnTo>
                  <a:pt x="265862" y="262538"/>
                </a:lnTo>
                <a:lnTo>
                  <a:pt x="0" y="2625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818386" y="6391126"/>
            <a:ext cx="265861" cy="262538"/>
          </a:xfrm>
          <a:custGeom>
            <a:avLst/>
            <a:gdLst/>
            <a:ahLst/>
            <a:cxnLst/>
            <a:rect r="r" b="b" t="t" l="l"/>
            <a:pathLst>
              <a:path h="262538" w="265861">
                <a:moveTo>
                  <a:pt x="0" y="0"/>
                </a:moveTo>
                <a:lnTo>
                  <a:pt x="265861" y="0"/>
                </a:lnTo>
                <a:lnTo>
                  <a:pt x="265861" y="262538"/>
                </a:lnTo>
                <a:lnTo>
                  <a:pt x="0" y="2625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4297541" y="6653664"/>
            <a:ext cx="265861" cy="262538"/>
          </a:xfrm>
          <a:custGeom>
            <a:avLst/>
            <a:gdLst/>
            <a:ahLst/>
            <a:cxnLst/>
            <a:rect r="r" b="b" t="t" l="l"/>
            <a:pathLst>
              <a:path h="262538" w="265861">
                <a:moveTo>
                  <a:pt x="0" y="0"/>
                </a:moveTo>
                <a:lnTo>
                  <a:pt x="265861" y="0"/>
                </a:lnTo>
                <a:lnTo>
                  <a:pt x="265861" y="262538"/>
                </a:lnTo>
                <a:lnTo>
                  <a:pt x="0" y="2625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7422708" y="7086211"/>
            <a:ext cx="265861" cy="262538"/>
          </a:xfrm>
          <a:custGeom>
            <a:avLst/>
            <a:gdLst/>
            <a:ahLst/>
            <a:cxnLst/>
            <a:rect r="r" b="b" t="t" l="l"/>
            <a:pathLst>
              <a:path h="262538" w="265861">
                <a:moveTo>
                  <a:pt x="0" y="0"/>
                </a:moveTo>
                <a:lnTo>
                  <a:pt x="265861" y="0"/>
                </a:lnTo>
                <a:lnTo>
                  <a:pt x="265861" y="262538"/>
                </a:lnTo>
                <a:lnTo>
                  <a:pt x="0" y="2625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5097539" y="2925790"/>
            <a:ext cx="265861" cy="262538"/>
          </a:xfrm>
          <a:custGeom>
            <a:avLst/>
            <a:gdLst/>
            <a:ahLst/>
            <a:cxnLst/>
            <a:rect r="r" b="b" t="t" l="l"/>
            <a:pathLst>
              <a:path h="262538" w="265861">
                <a:moveTo>
                  <a:pt x="0" y="0"/>
                </a:moveTo>
                <a:lnTo>
                  <a:pt x="265862" y="0"/>
                </a:lnTo>
                <a:lnTo>
                  <a:pt x="265862" y="262538"/>
                </a:lnTo>
                <a:lnTo>
                  <a:pt x="0" y="2625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3648182" y="3296238"/>
            <a:ext cx="265861" cy="262538"/>
          </a:xfrm>
          <a:custGeom>
            <a:avLst/>
            <a:gdLst/>
            <a:ahLst/>
            <a:cxnLst/>
            <a:rect r="r" b="b" t="t" l="l"/>
            <a:pathLst>
              <a:path h="262538" w="265861">
                <a:moveTo>
                  <a:pt x="0" y="0"/>
                </a:moveTo>
                <a:lnTo>
                  <a:pt x="265862" y="0"/>
                </a:lnTo>
                <a:lnTo>
                  <a:pt x="265862" y="262538"/>
                </a:lnTo>
                <a:lnTo>
                  <a:pt x="0" y="2625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9811137" y="3847583"/>
            <a:ext cx="265861" cy="262538"/>
          </a:xfrm>
          <a:custGeom>
            <a:avLst/>
            <a:gdLst/>
            <a:ahLst/>
            <a:cxnLst/>
            <a:rect r="r" b="b" t="t" l="l"/>
            <a:pathLst>
              <a:path h="262538" w="265861">
                <a:moveTo>
                  <a:pt x="0" y="0"/>
                </a:moveTo>
                <a:lnTo>
                  <a:pt x="265861" y="0"/>
                </a:lnTo>
                <a:lnTo>
                  <a:pt x="265861" y="262538"/>
                </a:lnTo>
                <a:lnTo>
                  <a:pt x="0" y="2625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4242271" y="4475787"/>
            <a:ext cx="265861" cy="262538"/>
          </a:xfrm>
          <a:custGeom>
            <a:avLst/>
            <a:gdLst/>
            <a:ahLst/>
            <a:cxnLst/>
            <a:rect r="r" b="b" t="t" l="l"/>
            <a:pathLst>
              <a:path h="262538" w="265861">
                <a:moveTo>
                  <a:pt x="0" y="0"/>
                </a:moveTo>
                <a:lnTo>
                  <a:pt x="265861" y="0"/>
                </a:lnTo>
                <a:lnTo>
                  <a:pt x="265861" y="262538"/>
                </a:lnTo>
                <a:lnTo>
                  <a:pt x="0" y="2625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4242271" y="4869594"/>
            <a:ext cx="265861" cy="262538"/>
          </a:xfrm>
          <a:custGeom>
            <a:avLst/>
            <a:gdLst/>
            <a:ahLst/>
            <a:cxnLst/>
            <a:rect r="r" b="b" t="t" l="l"/>
            <a:pathLst>
              <a:path h="262538" w="265861">
                <a:moveTo>
                  <a:pt x="0" y="0"/>
                </a:moveTo>
                <a:lnTo>
                  <a:pt x="265861" y="0"/>
                </a:lnTo>
                <a:lnTo>
                  <a:pt x="265861" y="262538"/>
                </a:lnTo>
                <a:lnTo>
                  <a:pt x="0" y="2625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2499684" y="5143500"/>
            <a:ext cx="265861" cy="262538"/>
          </a:xfrm>
          <a:custGeom>
            <a:avLst/>
            <a:gdLst/>
            <a:ahLst/>
            <a:cxnLst/>
            <a:rect r="r" b="b" t="t" l="l"/>
            <a:pathLst>
              <a:path h="262538" w="265861">
                <a:moveTo>
                  <a:pt x="0" y="0"/>
                </a:moveTo>
                <a:lnTo>
                  <a:pt x="265862" y="0"/>
                </a:lnTo>
                <a:lnTo>
                  <a:pt x="265862" y="262538"/>
                </a:lnTo>
                <a:lnTo>
                  <a:pt x="0" y="2625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13648182" y="5751019"/>
            <a:ext cx="265861" cy="262538"/>
          </a:xfrm>
          <a:custGeom>
            <a:avLst/>
            <a:gdLst/>
            <a:ahLst/>
            <a:cxnLst/>
            <a:rect r="r" b="b" t="t" l="l"/>
            <a:pathLst>
              <a:path h="262538" w="265861">
                <a:moveTo>
                  <a:pt x="0" y="0"/>
                </a:moveTo>
                <a:lnTo>
                  <a:pt x="265862" y="0"/>
                </a:lnTo>
                <a:lnTo>
                  <a:pt x="265862" y="262538"/>
                </a:lnTo>
                <a:lnTo>
                  <a:pt x="0" y="2625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2765546" y="6391126"/>
            <a:ext cx="265861" cy="262538"/>
          </a:xfrm>
          <a:custGeom>
            <a:avLst/>
            <a:gdLst/>
            <a:ahLst/>
            <a:cxnLst/>
            <a:rect r="r" b="b" t="t" l="l"/>
            <a:pathLst>
              <a:path h="262538" w="265861">
                <a:moveTo>
                  <a:pt x="0" y="0"/>
                </a:moveTo>
                <a:lnTo>
                  <a:pt x="265861" y="0"/>
                </a:lnTo>
                <a:lnTo>
                  <a:pt x="265861" y="262538"/>
                </a:lnTo>
                <a:lnTo>
                  <a:pt x="0" y="2625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3976409" y="6954942"/>
            <a:ext cx="265861" cy="262538"/>
          </a:xfrm>
          <a:custGeom>
            <a:avLst/>
            <a:gdLst/>
            <a:ahLst/>
            <a:cxnLst/>
            <a:rect r="r" b="b" t="t" l="l"/>
            <a:pathLst>
              <a:path h="262538" w="265861">
                <a:moveTo>
                  <a:pt x="0" y="0"/>
                </a:moveTo>
                <a:lnTo>
                  <a:pt x="265862" y="0"/>
                </a:lnTo>
                <a:lnTo>
                  <a:pt x="265862" y="262538"/>
                </a:lnTo>
                <a:lnTo>
                  <a:pt x="0" y="2625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9811137" y="8318424"/>
            <a:ext cx="265861" cy="262538"/>
          </a:xfrm>
          <a:custGeom>
            <a:avLst/>
            <a:gdLst/>
            <a:ahLst/>
            <a:cxnLst/>
            <a:rect r="r" b="b" t="t" l="l"/>
            <a:pathLst>
              <a:path h="262538" w="265861">
                <a:moveTo>
                  <a:pt x="0" y="0"/>
                </a:moveTo>
                <a:lnTo>
                  <a:pt x="265861" y="0"/>
                </a:lnTo>
                <a:lnTo>
                  <a:pt x="265861" y="262538"/>
                </a:lnTo>
                <a:lnTo>
                  <a:pt x="0" y="2625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14044" y="0"/>
            <a:ext cx="5273029" cy="13307328"/>
          </a:xfrm>
          <a:custGeom>
            <a:avLst/>
            <a:gdLst/>
            <a:ahLst/>
            <a:cxnLst/>
            <a:rect r="r" b="b" t="t" l="l"/>
            <a:pathLst>
              <a:path h="13307328" w="5273029">
                <a:moveTo>
                  <a:pt x="0" y="0"/>
                </a:moveTo>
                <a:lnTo>
                  <a:pt x="5273029" y="0"/>
                </a:lnTo>
                <a:lnTo>
                  <a:pt x="5273029" y="13307328"/>
                </a:lnTo>
                <a:lnTo>
                  <a:pt x="0" y="13307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21502" y="1019175"/>
            <a:ext cx="11090549" cy="447675"/>
          </a:xfrm>
          <a:prstGeom prst="rect">
            <a:avLst/>
          </a:prstGeom>
        </p:spPr>
        <p:txBody>
          <a:bodyPr anchor="t" rtlCol="false" tIns="0" lIns="0" bIns="0" rIns="0">
            <a:spAutoFit/>
          </a:bodyPr>
          <a:lstStyle/>
          <a:p>
            <a:pPr>
              <a:lnSpc>
                <a:spcPts val="3474"/>
              </a:lnSpc>
              <a:spcBef>
                <a:spcPct val="0"/>
              </a:spcBef>
            </a:pPr>
            <a:r>
              <a:rPr lang="en-US" sz="2895" u="sng">
                <a:solidFill>
                  <a:srgbClr val="000000"/>
                </a:solidFill>
                <a:latin typeface="Arimo"/>
              </a:rPr>
              <a:t>5 </a:t>
            </a:r>
            <a:r>
              <a:rPr lang="en-US" sz="2895" u="sng">
                <a:solidFill>
                  <a:srgbClr val="000000"/>
                </a:solidFill>
                <a:latin typeface="Arimo"/>
              </a:rPr>
              <a:t>Xem chương trình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DAF_7kN43zA</dc:identifier>
  <dcterms:modified xsi:type="dcterms:W3CDTF">2011-08-01T06:04:30Z</dcterms:modified>
  <cp:revision>1</cp:revision>
  <dc:title>PRJ301-ASSIGNMENT</dc:title>
</cp:coreProperties>
</file>